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7" r:id="rId3"/>
    <p:sldId id="266" r:id="rId4"/>
    <p:sldId id="258" r:id="rId5"/>
    <p:sldId id="268" r:id="rId6"/>
    <p:sldId id="267" r:id="rId7"/>
    <p:sldId id="279" r:id="rId8"/>
    <p:sldId id="293" r:id="rId9"/>
    <p:sldId id="281" r:id="rId10"/>
    <p:sldId id="273" r:id="rId11"/>
    <p:sldId id="269" r:id="rId12"/>
    <p:sldId id="282" r:id="rId13"/>
    <p:sldId id="275" r:id="rId14"/>
    <p:sldId id="283" r:id="rId15"/>
    <p:sldId id="284" r:id="rId16"/>
    <p:sldId id="285" r:id="rId17"/>
    <p:sldId id="295" r:id="rId18"/>
    <p:sldId id="296" r:id="rId19"/>
    <p:sldId id="297" r:id="rId20"/>
    <p:sldId id="270" r:id="rId21"/>
    <p:sldId id="276" r:id="rId22"/>
    <p:sldId id="286" r:id="rId23"/>
    <p:sldId id="287" r:id="rId24"/>
    <p:sldId id="288" r:id="rId25"/>
    <p:sldId id="271" r:id="rId26"/>
    <p:sldId id="277" r:id="rId27"/>
    <p:sldId id="294" r:id="rId28"/>
    <p:sldId id="289" r:id="rId29"/>
    <p:sldId id="291" r:id="rId30"/>
    <p:sldId id="292" r:id="rId31"/>
    <p:sldId id="272" r:id="rId32"/>
    <p:sldId id="278" r:id="rId33"/>
    <p:sldId id="260" r:id="rId34"/>
  </p:sldIdLst>
  <p:sldSz cx="12188825"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6482EC2-B2F9-4305-8978-64F566D39755}">
          <p14:sldIdLst>
            <p14:sldId id="256"/>
            <p14:sldId id="257"/>
            <p14:sldId id="266"/>
            <p14:sldId id="258"/>
            <p14:sldId id="268"/>
            <p14:sldId id="267"/>
            <p14:sldId id="279"/>
            <p14:sldId id="293"/>
            <p14:sldId id="281"/>
            <p14:sldId id="273"/>
            <p14:sldId id="269"/>
            <p14:sldId id="282"/>
            <p14:sldId id="275"/>
            <p14:sldId id="283"/>
            <p14:sldId id="284"/>
            <p14:sldId id="285"/>
            <p14:sldId id="295"/>
            <p14:sldId id="296"/>
            <p14:sldId id="297"/>
            <p14:sldId id="270"/>
            <p14:sldId id="276"/>
            <p14:sldId id="286"/>
            <p14:sldId id="287"/>
            <p14:sldId id="288"/>
            <p14:sldId id="271"/>
            <p14:sldId id="277"/>
            <p14:sldId id="294"/>
            <p14:sldId id="289"/>
            <p14:sldId id="291"/>
            <p14:sldId id="292"/>
            <p14:sldId id="272"/>
            <p14:sldId id="278"/>
            <p14:sldId id="260"/>
          </p14:sldIdLst>
        </p14:section>
      </p14:sectionLst>
    </p:ex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6C0"/>
    <a:srgbClr val="F5B413"/>
    <a:srgbClr val="EEE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221" autoAdjust="0"/>
    <p:restoredTop sz="76799" autoAdjust="0"/>
  </p:normalViewPr>
  <p:slideViewPr>
    <p:cSldViewPr>
      <p:cViewPr varScale="1">
        <p:scale>
          <a:sx n="57" d="100"/>
          <a:sy n="57" d="100"/>
        </p:scale>
        <p:origin x="84" y="42"/>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5" d="100"/>
          <a:sy n="85" d="100"/>
        </p:scale>
        <p:origin x="29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lang="ja-JP" sz="2130" b="1" i="0" u="none" strike="noStrike" kern="1200" cap="none" spc="0" normalizeH="0" baseline="0">
                <a:solidFill>
                  <a:schemeClr val="dk1">
                    <a:lumMod val="50000"/>
                    <a:lumOff val="50000"/>
                  </a:schemeClr>
                </a:solidFill>
                <a:latin typeface="+mj-lt"/>
                <a:ea typeface="+mj-ea"/>
                <a:cs typeface="+mj-cs"/>
              </a:defRPr>
            </a:pPr>
            <a:r>
              <a:rPr lang="ja-JP" altLang="ja-JP" sz="2130" b="1" i="0" u="none" strike="noStrike" cap="none" normalizeH="0" baseline="0" dirty="0" smtClean="0">
                <a:effectLst/>
              </a:rPr>
              <a:t>週間報告書の指摘</a:t>
            </a:r>
            <a:r>
              <a:rPr lang="ja-JP" altLang="en-US" sz="2130" b="1" i="0" u="none" strike="noStrike" cap="none" normalizeH="0" baseline="0" dirty="0" smtClean="0">
                <a:effectLst/>
              </a:rPr>
              <a:t>数</a:t>
            </a:r>
            <a:endParaRPr lang="ja-JP" altLang="en-US" dirty="0"/>
          </a:p>
        </c:rich>
      </c:tx>
      <c:layout/>
      <c:overlay val="0"/>
      <c:spPr>
        <a:noFill/>
        <a:ln>
          <a:noFill/>
        </a:ln>
        <a:effectLst/>
      </c:spPr>
      <c:txPr>
        <a:bodyPr rot="0" spcFirstLastPara="1" vertOverflow="ellipsis" vert="horz" wrap="square" anchor="ctr" anchorCtr="1"/>
        <a:lstStyle/>
        <a:p>
          <a:pPr algn="ctr">
            <a:defRPr lang="ja-JP" sz="2130" b="1" i="0" u="none" strike="noStrike" kern="1200" cap="none" spc="0" normalizeH="0" baseline="0">
              <a:solidFill>
                <a:schemeClr val="dk1">
                  <a:lumMod val="50000"/>
                  <a:lumOff val="50000"/>
                </a:schemeClr>
              </a:solidFill>
              <a:latin typeface="+mj-lt"/>
              <a:ea typeface="+mj-ea"/>
              <a:cs typeface="+mj-cs"/>
            </a:defRPr>
          </a:pPr>
          <a:endParaRPr lang="ja-JP"/>
        </a:p>
      </c:txPr>
    </c:title>
    <c:autoTitleDeleted val="0"/>
    <c:plotArea>
      <c:layout/>
      <c:barChart>
        <c:barDir val="col"/>
        <c:grouping val="clustered"/>
        <c:varyColors val="0"/>
        <c:ser>
          <c:idx val="0"/>
          <c:order val="0"/>
          <c:tx>
            <c:strRef>
              <c:f>Sheet1!$B$1</c:f>
              <c:strCache>
                <c:ptCount val="1"/>
                <c:pt idx="0">
                  <c:v>指摘数</c:v>
                </c:pt>
              </c:strCache>
            </c:strRef>
          </c:tx>
          <c:spPr>
            <a:solidFill>
              <a:schemeClr val="accent1"/>
            </a:solidFill>
            <a:ln>
              <a:noFill/>
            </a:ln>
            <a:effectLst/>
          </c:spPr>
          <c:invertIfNegative val="0"/>
          <c:cat>
            <c:strRef>
              <c:f>Sheet1!$A$2:$A$6</c:f>
              <c:strCache>
                <c:ptCount val="5"/>
                <c:pt idx="0">
                  <c:v>9月</c:v>
                </c:pt>
                <c:pt idx="1">
                  <c:v>10月</c:v>
                </c:pt>
                <c:pt idx="2">
                  <c:v>11月</c:v>
                </c:pt>
                <c:pt idx="3">
                  <c:v>12月</c:v>
                </c:pt>
                <c:pt idx="4">
                  <c:v>1月</c:v>
                </c:pt>
              </c:strCache>
            </c:strRef>
          </c:cat>
          <c:val>
            <c:numRef>
              <c:f>Sheet1!$B$2:$B$6</c:f>
              <c:numCache>
                <c:formatCode>General</c:formatCode>
                <c:ptCount val="5"/>
                <c:pt idx="0">
                  <c:v>16</c:v>
                </c:pt>
                <c:pt idx="1">
                  <c:v>12.5</c:v>
                </c:pt>
                <c:pt idx="2">
                  <c:v>11</c:v>
                </c:pt>
                <c:pt idx="3">
                  <c:v>6</c:v>
                </c:pt>
                <c:pt idx="4">
                  <c:v>5</c:v>
                </c:pt>
              </c:numCache>
            </c:numRef>
          </c:val>
        </c:ser>
        <c:dLbls>
          <c:showLegendKey val="0"/>
          <c:showVal val="0"/>
          <c:showCatName val="0"/>
          <c:showSerName val="0"/>
          <c:showPercent val="0"/>
          <c:showBubbleSize val="0"/>
        </c:dLbls>
        <c:gapWidth val="267"/>
        <c:overlap val="-43"/>
        <c:axId val="144435560"/>
        <c:axId val="255378888"/>
      </c:barChart>
      <c:catAx>
        <c:axId val="1444355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horzOverflow="overflow" vert="horz" wrap="square" anchor="ctr" anchorCtr="1"/>
          <a:lstStyle/>
          <a:p>
            <a:pPr>
              <a:defRPr lang="ja-JP" sz="1195" b="0" i="0" u="none" strike="noStrike" kern="1200" cap="none" spc="0" normalizeH="0" baseline="0">
                <a:solidFill>
                  <a:schemeClr val="dk1">
                    <a:lumMod val="65000"/>
                    <a:lumOff val="35000"/>
                  </a:schemeClr>
                </a:solidFill>
                <a:latin typeface="+mn-lt"/>
                <a:ea typeface="+mn-ea"/>
                <a:cs typeface="+mn-cs"/>
              </a:defRPr>
            </a:pPr>
            <a:endParaRPr lang="ja-JP"/>
          </a:p>
        </c:txPr>
        <c:crossAx val="255378888"/>
        <c:crosses val="autoZero"/>
        <c:auto val="1"/>
        <c:lblAlgn val="ctr"/>
        <c:lblOffset val="100"/>
        <c:tickMarkSkip val="1"/>
        <c:noMultiLvlLbl val="0"/>
      </c:catAx>
      <c:valAx>
        <c:axId val="25537888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horzOverflow="overflow" vert="horz" wrap="square" anchor="ctr" anchorCtr="1"/>
          <a:lstStyle/>
          <a:p>
            <a:pPr>
              <a:defRPr lang="ja-JP" sz="1195" b="0" i="0" u="none" strike="noStrike" kern="1200" baseline="0">
                <a:solidFill>
                  <a:schemeClr val="dk1">
                    <a:lumMod val="65000"/>
                    <a:lumOff val="35000"/>
                  </a:schemeClr>
                </a:solidFill>
                <a:latin typeface="+mn-lt"/>
                <a:ea typeface="+mn-ea"/>
                <a:cs typeface="+mn-cs"/>
              </a:defRPr>
            </a:pPr>
            <a:endParaRPr lang="ja-JP"/>
          </a:p>
        </c:txPr>
        <c:crossAx val="144435560"/>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horzOverflow="overflow" vert="horz" wrap="square" anchor="ctr" anchorCtr="1"/>
        <a:lstStyle/>
        <a:p>
          <a:pPr>
            <a:defRPr lang="ja-JP" sz="1195" b="0" i="0" u="none" strike="noStrike" kern="1200" baseline="0">
              <a:solidFill>
                <a:schemeClr val="dk1">
                  <a:lumMod val="65000"/>
                  <a:lumOff val="35000"/>
                </a:schemeClr>
              </a:solidFill>
              <a:latin typeface="+mn-lt"/>
              <a:ea typeface="+mn-ea"/>
              <a:cs typeface="+mn-cs"/>
            </a:defRPr>
          </a:pPr>
          <a:endParaRPr lang="ja-JP"/>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rot="0" spcFirstLastPara="0" vertOverflow="ellipsis" horzOverflow="overflow" vert="horz" wrap="square" anchor="ctr" anchorCtr="1"/>
    <a:lstStyle/>
    <a:p>
      <a:pPr>
        <a:defRPr lang="en-US"/>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20964FE-3E6A-4667-91FE-43BAADC22958}" type="datetime4">
              <a:rPr lang="ja-JP" altLang="en-US" smtClean="0">
                <a:latin typeface="Meiryo UI" panose="020B0604030504040204" pitchFamily="50" charset="-128"/>
                <a:ea typeface="Meiryo UI" panose="020B0604030504040204" pitchFamily="50" charset="-128"/>
              </a:rPr>
              <a:t>2018年1月25日</a:t>
            </a:fld>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98ED8CD-4E4C-49AC-BDC6-2963BA49E54F}" type="slidenum">
              <a:rPr lang="en-US" altLang="ja-JP">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25708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497831FB-FB41-4E3C-AB3B-1C09BC62C48D}" type="datetime4">
              <a:rPr lang="ja-JP" altLang="en-US" smtClean="0"/>
              <a:t>2018年1月25日</a:t>
            </a:fld>
            <a:endParaRPr lang="ja-JP" alt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FB91549-43BF-425A-AF25-75262019208C}" type="slidenum">
              <a:rPr lang="en-US" altLang="ja-JP" noProof="0" smtClean="0"/>
              <a:t>‹#›</a:t>
            </a:fld>
            <a:endParaRPr lang="ja-JP" altLang="en-US" noProof="0" dirty="0"/>
          </a:p>
        </p:txBody>
      </p:sp>
    </p:spTree>
    <p:extLst>
      <p:ext uri="{BB962C8B-B14F-4D97-AF65-F5344CB8AC3E}">
        <p14:creationId xmlns:p14="http://schemas.microsoft.com/office/powerpoint/2010/main" val="38495984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皆さん、こんにちは。湖州師範学院のインターン生史明航と申します。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今日は私がこの五ヶ月間</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JAST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での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研修結果について発表させていただきます。</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よろしくお願いします。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3117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結果としては、日本語はまだまだ良くないけど、週間報告書の指摘が減少して、最初の月は平均約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16</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個から、今月約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にへ</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りました</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そして、週間報告書の作成時間も減少しました。日常生活についても特に大きな問題はないです。</a:t>
            </a:r>
            <a:endParaRPr lang="ja-JP" altLang="ja-JP" sz="1200" kern="1200" dirty="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10</a:t>
            </a:fld>
            <a:endParaRPr lang="ja-JP" altLang="en-US" noProof="0" dirty="0"/>
          </a:p>
        </p:txBody>
      </p:sp>
    </p:spTree>
    <p:extLst>
      <p:ext uri="{BB962C8B-B14F-4D97-AF65-F5344CB8AC3E}">
        <p14:creationId xmlns:p14="http://schemas.microsoft.com/office/powerpoint/2010/main" val="154455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次に実装知識の向上です。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11</a:t>
            </a:fld>
            <a:endParaRPr lang="ja-JP" altLang="en-US" dirty="0">
              <a:solidFill>
                <a:prstClr val="black"/>
              </a:solidFill>
            </a:endParaRPr>
          </a:p>
        </p:txBody>
      </p:sp>
    </p:spTree>
    <p:extLst>
      <p:ext uri="{BB962C8B-B14F-4D97-AF65-F5344CB8AC3E}">
        <p14:creationId xmlns:p14="http://schemas.microsoft.com/office/powerpoint/2010/main" val="2757134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の基礎知識については大学の授業で学びましたが、プログラミングの経験がまったくないです。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技術研修において、作成中の画面はたくさんのエラーがありまして、自信を無くしました。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12</a:t>
            </a:fld>
            <a:endParaRPr lang="ja-JP" altLang="en-US" noProof="0" dirty="0"/>
          </a:p>
        </p:txBody>
      </p:sp>
    </p:spTree>
    <p:extLst>
      <p:ext uri="{BB962C8B-B14F-4D97-AF65-F5344CB8AC3E}">
        <p14:creationId xmlns:p14="http://schemas.microsoft.com/office/powerpoint/2010/main" val="1026827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しかし、なんとかして課題を完了させ納期に間に合わせるために、似た機能のリソースをコピーし、メソッドの意味理解は後回しにして実装しました。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その結果、何とか形</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かたさ</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にでき、機能としては動きましたが、レビュー時の質問に答えられなくて、調べるには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倍の時間がかかりました。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13</a:t>
            </a:fld>
            <a:endParaRPr lang="ja-JP" altLang="en-US" noProof="0" dirty="0"/>
          </a:p>
        </p:txBody>
      </p:sp>
    </p:spTree>
    <p:extLst>
      <p:ext uri="{BB962C8B-B14F-4D97-AF65-F5344CB8AC3E}">
        <p14:creationId xmlns:p14="http://schemas.microsoft.com/office/powerpoint/2010/main" val="1982117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このとき、ロジック理解やコピーでないと実装できないといった実装スキルの低さを痛感して、このままではだめだと思いました。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14</a:t>
            </a:fld>
            <a:endParaRPr lang="ja-JP" altLang="en-US" noProof="0" dirty="0"/>
          </a:p>
        </p:txBody>
      </p:sp>
    </p:spTree>
    <p:extLst>
      <p:ext uri="{BB962C8B-B14F-4D97-AF65-F5344CB8AC3E}">
        <p14:creationId xmlns:p14="http://schemas.microsoft.com/office/powerpoint/2010/main" val="3935641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ですので、実務後は、何度も先輩に質問をする中で教えていただいたデバック方法やログの確認方法を真似</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まね</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することを始めました。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また、インターネットで資料をさがして、プログラムを繰り返して理解しました。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15</a:t>
            </a:fld>
            <a:endParaRPr lang="ja-JP" altLang="en-US" noProof="0" dirty="0"/>
          </a:p>
        </p:txBody>
      </p:sp>
    </p:spTree>
    <p:extLst>
      <p:ext uri="{BB962C8B-B14F-4D97-AF65-F5344CB8AC3E}">
        <p14:creationId xmlns:p14="http://schemas.microsoft.com/office/powerpoint/2010/main" val="2648391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そうすることにより、だんだんとエラーの自己解決が増えました。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研修を通して、以前曖昧だった知識が明確になり、実装知識が向上した実感があります。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に自信を持ちました。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16</a:t>
            </a:fld>
            <a:endParaRPr lang="ja-JP" altLang="en-US" noProof="0" dirty="0"/>
          </a:p>
        </p:txBody>
      </p:sp>
    </p:spTree>
    <p:extLst>
      <p:ext uri="{BB962C8B-B14F-4D97-AF65-F5344CB8AC3E}">
        <p14:creationId xmlns:p14="http://schemas.microsoft.com/office/powerpoint/2010/main" val="29529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また、学んだ実装知識や製品知識の考え方を今の卒業研究に応用しています。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en-US" dirty="0" smtClean="0"/>
              <a:t>これは私が今開発しているシステムです。システム名前は</a:t>
            </a:r>
            <a:r>
              <a:rPr lang="en-US" altLang="ja-JP" dirty="0" smtClean="0"/>
              <a:t>Palms</a:t>
            </a:r>
            <a:r>
              <a:rPr lang="ja-JP" altLang="en-US" dirty="0" smtClean="0"/>
              <a:t>です。機能は大きく分けて、検索、教務管理、ビデオ、掲示配信等があります。</a:t>
            </a:r>
            <a:endParaRPr lang="en-US" altLang="ja-JP"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en-US" altLang="ja-JP" dirty="0" smtClean="0"/>
          </a:p>
          <a:p>
            <a:pPr marL="0" marR="0" lvl="0" indent="0" algn="l" defTabSz="914400" rtl="0" eaLnBrk="1" fontAlgn="auto" latinLnBrk="0" hangingPunct="1">
              <a:lnSpc>
                <a:spcPct val="100000"/>
              </a:lnSpc>
              <a:spcBef>
                <a:spcPts val="0"/>
              </a:spcBef>
              <a:spcAft>
                <a:spcPts val="0"/>
              </a:spcAft>
              <a:buClrTx/>
              <a:buSzTx/>
              <a:buFontTx/>
              <a:buNone/>
              <a:defRPr/>
            </a:pPr>
            <a:r>
              <a:rPr lang="ja-JP" altLang="en-US" dirty="0" smtClean="0"/>
              <a:t>ログインしたら、</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学校システムを</a:t>
            </a:r>
            <a:r>
              <a:rPr lang="ja-JP" altLang="en-US" dirty="0" smtClean="0"/>
              <a:t>自動</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連携するので、データは学校のデータベースから</a:t>
            </a:r>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Palms</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のデータベースに保存します。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en-US" dirty="0" smtClean="0"/>
              <a:t>学校のシステムはスマートフォン画面のサイズに応じて、自動変換できないが、このシステムはスマートフォン</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画面のサイズとともに自動変換できます。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灯片编号占位符 3"/>
          <p:cNvSpPr>
            <a:spLocks noGrp="1"/>
          </p:cNvSpPr>
          <p:nvPr>
            <p:ph type="sldNum" sz="quarter" idx="10"/>
          </p:nvPr>
        </p:nvSpPr>
        <p:spPr/>
        <p:txBody>
          <a:bodyPr/>
          <a:lstStyle/>
          <a:p>
            <a:fld id="{5FB91549-43BF-425A-AF25-75262019208C}" type="slidenum">
              <a:rPr lang="en-US" altLang="ja-JP" noProof="0" smtClean="0"/>
              <a:t>17</a:t>
            </a:fld>
            <a:endParaRPr lang="ja-JP" altLang="en-US" noProof="0" dirty="0"/>
          </a:p>
        </p:txBody>
      </p:sp>
    </p:spTree>
    <p:extLst>
      <p:ext uri="{BB962C8B-B14F-4D97-AF65-F5344CB8AC3E}">
        <p14:creationId xmlns:p14="http://schemas.microsoft.com/office/powerpoint/2010/main" val="857497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ja-JP" altLang="en-US" dirty="0" smtClean="0"/>
              <a:t>この画面は授業スケジュール検索の画面です。学生はスマートフォンを利用して、いつでもどこでも利用できます。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18</a:t>
            </a:fld>
            <a:endParaRPr lang="ja-JP" altLang="en-US" noProof="0" dirty="0"/>
          </a:p>
        </p:txBody>
      </p:sp>
    </p:spTree>
    <p:extLst>
      <p:ext uri="{BB962C8B-B14F-4D97-AF65-F5344CB8AC3E}">
        <p14:creationId xmlns:p14="http://schemas.microsoft.com/office/powerpoint/2010/main" val="776032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この画面は学生の個人情報照会の画面です。</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学生の個人情報検索もできます。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19</a:t>
            </a:fld>
            <a:endParaRPr lang="ja-JP" altLang="en-US" noProof="0" dirty="0"/>
          </a:p>
        </p:txBody>
      </p:sp>
    </p:spTree>
    <p:extLst>
      <p:ext uri="{BB962C8B-B14F-4D97-AF65-F5344CB8AC3E}">
        <p14:creationId xmlns:p14="http://schemas.microsoft.com/office/powerpoint/2010/main" val="55592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まず、今日の発表の流れを説明いたします。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これまでの研修内容</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生活について</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今後の目標。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56989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第三は社会人への意識の改善です。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20</a:t>
            </a:fld>
            <a:endParaRPr lang="ja-JP" altLang="en-US" dirty="0">
              <a:solidFill>
                <a:prstClr val="black"/>
              </a:solidFill>
            </a:endParaRPr>
          </a:p>
        </p:txBody>
      </p:sp>
    </p:spTree>
    <p:extLst>
      <p:ext uri="{BB962C8B-B14F-4D97-AF65-F5344CB8AC3E}">
        <p14:creationId xmlns:p14="http://schemas.microsoft.com/office/powerpoint/2010/main" val="1401009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今は学生ですから、社会人に求められることに</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は多</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くありません。</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研修の時、最初は先輩に質問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する</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前、問題点が整理できなくて、自分なりの考えもないこと</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多かったです。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また、障害対応研修の時、改修は予定工数の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倍となったことにもかかわらず、報告と相談もないことがあります。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21</a:t>
            </a:fld>
            <a:endParaRPr lang="ja-JP" altLang="en-US" noProof="0" dirty="0"/>
          </a:p>
        </p:txBody>
      </p:sp>
    </p:spTree>
    <p:extLst>
      <p:ext uri="{BB962C8B-B14F-4D97-AF65-F5344CB8AC3E}">
        <p14:creationId xmlns:p14="http://schemas.microsoft.com/office/powerpoint/2010/main" val="2521147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こうして、自分の作業が次のスケジュールに影響を与えて、このままではだめだと思いました。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22</a:t>
            </a:fld>
            <a:endParaRPr lang="ja-JP" altLang="en-US" noProof="0" dirty="0"/>
          </a:p>
        </p:txBody>
      </p:sp>
    </p:spTree>
    <p:extLst>
      <p:ext uri="{BB962C8B-B14F-4D97-AF65-F5344CB8AC3E}">
        <p14:creationId xmlns:p14="http://schemas.microsoft.com/office/powerpoint/2010/main" val="3799157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社会人基礎研修では、報連相のことを学びましたが、あまり応用できていないことを反省して、社会人基礎の知識を繰り返して、学びました。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「なぜこのような動きをするのか」「この障害の原因は本当にこれですか」と目的と原因を深く考えるようになって、見方が変わっていきました。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23</a:t>
            </a:fld>
            <a:endParaRPr lang="ja-JP" altLang="en-US" noProof="0" dirty="0"/>
          </a:p>
        </p:txBody>
      </p:sp>
    </p:spTree>
    <p:extLst>
      <p:ext uri="{BB962C8B-B14F-4D97-AF65-F5344CB8AC3E}">
        <p14:creationId xmlns:p14="http://schemas.microsoft.com/office/powerpoint/2010/main" val="2584401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また、作業を完了させるだけでは社会人としての責任感はあまりない、ということに気が付き、大きく意識が変わったこととなりました。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24</a:t>
            </a:fld>
            <a:endParaRPr lang="ja-JP" altLang="en-US" noProof="0" dirty="0"/>
          </a:p>
        </p:txBody>
      </p:sp>
    </p:spTree>
    <p:extLst>
      <p:ext uri="{BB962C8B-B14F-4D97-AF65-F5344CB8AC3E}">
        <p14:creationId xmlns:p14="http://schemas.microsoft.com/office/powerpoint/2010/main" val="2649924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a:t>
            </a:r>
            <a:r>
              <a:rPr lang="ja-JP" altLang="en-US" sz="1200" dirty="0" smtClean="0">
                <a:solidFill>
                  <a:srgbClr val="58B6C0"/>
                </a:solidFill>
              </a:rPr>
              <a:t>生活について</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25</a:t>
            </a:fld>
            <a:endParaRPr lang="ja-JP" altLang="en-US" dirty="0">
              <a:solidFill>
                <a:prstClr val="black"/>
              </a:solidFill>
            </a:endParaRPr>
          </a:p>
        </p:txBody>
      </p:sp>
    </p:spTree>
    <p:extLst>
      <p:ext uri="{BB962C8B-B14F-4D97-AF65-F5344CB8AC3E}">
        <p14:creationId xmlns:p14="http://schemas.microsoft.com/office/powerpoint/2010/main" val="4201245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私はインターンシップ中会社の寮至誠館で生活しました。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はじめは少し慣れなくて、同い年の友達が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いなかったのです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が、だんだんこの生活も慣れてきました。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朝出社して、会社で一日研修して、夜は寮で晩ごはんを作りました。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26</a:t>
            </a:fld>
            <a:endParaRPr lang="ja-JP" altLang="en-US" noProof="0" dirty="0"/>
          </a:p>
        </p:txBody>
      </p:sp>
    </p:spTree>
    <p:extLst>
      <p:ext uri="{BB962C8B-B14F-4D97-AF65-F5344CB8AC3E}">
        <p14:creationId xmlns:p14="http://schemas.microsoft.com/office/powerpoint/2010/main" val="57045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また、この五ヶ月間、いろいろな日本の料理を食べました。</a:t>
            </a:r>
            <a:endParaRPr kumimoji="1" lang="en-US" altLang="ja-JP" dirty="0" smtClean="0"/>
          </a:p>
          <a:p>
            <a:r>
              <a:rPr kumimoji="1" lang="ja-JP" altLang="en-US" dirty="0" smtClean="0"/>
              <a:t>これは私の好きな日本料理のランキング。</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defRPr/>
            </a:pPr>
            <a:r>
              <a:rPr kumimoji="1" lang="ja-JP" altLang="en-US" dirty="0" smtClean="0"/>
              <a:t>特に親子丼が大好きです。あとは、</a:t>
            </a:r>
            <a:r>
              <a:rPr kumimoji="1" lang="ja-JP" altLang="en-US" sz="1200" b="0" dirty="0" smtClean="0">
                <a:solidFill>
                  <a:schemeClr val="tx1"/>
                </a:solidFill>
              </a:rPr>
              <a:t>蕎麦</a:t>
            </a:r>
            <a:r>
              <a:rPr kumimoji="1" lang="ja-JP" altLang="en-US" b="0" dirty="0" smtClean="0"/>
              <a:t>、</a:t>
            </a:r>
            <a:r>
              <a:rPr kumimoji="1" lang="ja-JP" altLang="en-US" sz="1200" b="0" dirty="0" smtClean="0">
                <a:solidFill>
                  <a:schemeClr val="tx1"/>
                </a:solidFill>
              </a:rPr>
              <a:t>寿司</a:t>
            </a:r>
            <a:r>
              <a:rPr kumimoji="1" lang="ja-JP" altLang="en-US" dirty="0" smtClean="0"/>
              <a:t>等美味しくて好きです。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27</a:t>
            </a:fld>
            <a:endParaRPr lang="ja-JP" altLang="en-US" noProof="0" dirty="0"/>
          </a:p>
        </p:txBody>
      </p:sp>
    </p:spTree>
    <p:extLst>
      <p:ext uri="{BB962C8B-B14F-4D97-AF65-F5344CB8AC3E}">
        <p14:creationId xmlns:p14="http://schemas.microsoft.com/office/powerpoint/2010/main" val="2527882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週末はいつも心斎橋に行き、買い物しました。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また、奈良公園</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２回行きました、鹿はとても可愛いです。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通天閣に行き、たこ焼きを食べました。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28</a:t>
            </a:fld>
            <a:endParaRPr lang="ja-JP" altLang="en-US" noProof="0" dirty="0"/>
          </a:p>
        </p:txBody>
      </p:sp>
    </p:spTree>
    <p:extLst>
      <p:ext uri="{BB962C8B-B14F-4D97-AF65-F5344CB8AC3E}">
        <p14:creationId xmlns:p14="http://schemas.microsoft.com/office/powerpoint/2010/main" val="75391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佛教大学見学時、ついでに金閣寺を見ました。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日本語教室の先生とクラスメイトと一緒に伏見稻荷大社へ遠足に出かけしました。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29</a:t>
            </a:fld>
            <a:endParaRPr lang="ja-JP" altLang="en-US" noProof="0" dirty="0"/>
          </a:p>
        </p:txBody>
      </p:sp>
    </p:spTree>
    <p:extLst>
      <p:ext uri="{BB962C8B-B14F-4D97-AF65-F5344CB8AC3E}">
        <p14:creationId xmlns:p14="http://schemas.microsoft.com/office/powerpoint/2010/main" val="909729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それでは、１から順番に説明いたします。</a:t>
            </a: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3</a:t>
            </a:fld>
            <a:endParaRPr lang="ja-JP" altLang="en-US" dirty="0">
              <a:solidFill>
                <a:prstClr val="black"/>
              </a:solidFill>
            </a:endParaRPr>
          </a:p>
        </p:txBody>
      </p:sp>
    </p:spTree>
    <p:extLst>
      <p:ext uri="{BB962C8B-B14F-4D97-AF65-F5344CB8AC3E}">
        <p14:creationId xmlns:p14="http://schemas.microsoft.com/office/powerpoint/2010/main" val="26424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smtClean="0">
                <a:solidFill>
                  <a:schemeClr val="tx2"/>
                </a:solidFill>
                <a:effectLst/>
                <a:latin typeface="Meiryo UI" panose="020B0604030504040204" pitchFamily="50" charset="-128"/>
                <a:ea typeface="Meiryo UI" panose="020B0604030504040204" pitchFamily="50" charset="-128"/>
                <a:cs typeface="+mn-cs"/>
              </a:rPr>
              <a:t>はじめは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戸惑いましたが、あっという間に五ヶ月が過ぎました。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スーパーで電車の定期券がなくなったことがあります。多くの店員が一緒に探してくれました。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とても感動して、日本人はとても</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親切</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でやさしいです。この五ヶ月間とてもいい思いで</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でき</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30</a:t>
            </a:fld>
            <a:endParaRPr lang="ja-JP" altLang="en-US" noProof="0" dirty="0"/>
          </a:p>
        </p:txBody>
      </p:sp>
    </p:spTree>
    <p:extLst>
      <p:ext uri="{BB962C8B-B14F-4D97-AF65-F5344CB8AC3E}">
        <p14:creationId xmlns:p14="http://schemas.microsoft.com/office/powerpoint/2010/main" val="41572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a:t>
            </a:r>
            <a:r>
              <a:rPr lang="ja-JP" altLang="ja-JP" sz="1200" dirty="0" smtClean="0">
                <a:solidFill>
                  <a:srgbClr val="58B6C0"/>
                </a:solidFill>
              </a:rPr>
              <a:t>今後の目標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31</a:t>
            </a:fld>
            <a:endParaRPr lang="ja-JP" altLang="en-US" dirty="0">
              <a:solidFill>
                <a:prstClr val="black"/>
              </a:solidFill>
            </a:endParaRPr>
          </a:p>
        </p:txBody>
      </p:sp>
    </p:spTree>
    <p:extLst>
      <p:ext uri="{BB962C8B-B14F-4D97-AF65-F5344CB8AC3E}">
        <p14:creationId xmlns:p14="http://schemas.microsoft.com/office/powerpoint/2010/main" val="3635463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卒業後、私は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IT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関連の会社に就職したいと思います。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今回のインターンシップの経験を活かして今後も頑張って行きたいと思います。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32</a:t>
            </a:fld>
            <a:endParaRPr lang="ja-JP" altLang="en-US" noProof="0" dirty="0"/>
          </a:p>
        </p:txBody>
      </p:sp>
    </p:spTree>
    <p:extLst>
      <p:ext uri="{BB962C8B-B14F-4D97-AF65-F5344CB8AC3E}">
        <p14:creationId xmlns:p14="http://schemas.microsoft.com/office/powerpoint/2010/main" val="2566014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以上で私の発表を終わ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り</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ます。</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33</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990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インターンシップ中の活動としてはスライドの表の通りとなります。</a:t>
            </a: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月の第</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週から入社して、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月には社会人基礎研修をメインに行いました。社会人としての一般常識、ホウレンソウ、メールの書き方等を学びました。また、松下さんから</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の製品説明を受けまして、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の各機能を操作しながら、システムの全体像がわかりました。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10</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月から技術研修がはじまりまして、サンプルアプリ研修と障害対応研修を行いました。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また、毎日日本語を勉強しましたので、</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月の最初の日曜日は日本語能力試験４級を受験しました。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佛教大学も見学しました。</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月の下旬から実業務として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GET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のブラウザ検証と</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RX</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中国版翻訳の確認作業を行いました。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また、毎日日本語で進捗メールの作成、毎週週報を作成して松下さんに報告しました。</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4</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37103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ヶ月間を通して、私の成長を大きく分けて言いますと、３つあります。</a:t>
            </a: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１つ目は日本語能力の向上です、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２つ目は実装知識の向上です、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つ目は社会人への意識の改善です。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それでは、順番にお話しいたします。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5</a:t>
            </a:fld>
            <a:endParaRPr lang="ja-JP" altLang="en-US" dirty="0">
              <a:solidFill>
                <a:prstClr val="black"/>
              </a:solidFill>
            </a:endParaRPr>
          </a:p>
        </p:txBody>
      </p:sp>
    </p:spTree>
    <p:extLst>
      <p:ext uri="{BB962C8B-B14F-4D97-AF65-F5344CB8AC3E}">
        <p14:creationId xmlns:p14="http://schemas.microsoft.com/office/powerpoint/2010/main" val="316895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第一は日本語能力の向上です。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t>6</a:t>
            </a:fld>
            <a:endParaRPr lang="ja-JP" altLang="en-US" dirty="0">
              <a:solidFill>
                <a:prstClr val="black"/>
              </a:solidFill>
            </a:endParaRPr>
          </a:p>
        </p:txBody>
      </p:sp>
    </p:spTree>
    <p:extLst>
      <p:ext uri="{BB962C8B-B14F-4D97-AF65-F5344CB8AC3E}">
        <p14:creationId xmlns:p14="http://schemas.microsoft.com/office/powerpoint/2010/main" val="731050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日本に来る前に学校で１ヶ月ぐらい日本語を勉強しましたが、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最初は日本語が全然聞き取れないし、</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日本人と簡単な日常会話もできないし、とてもさびしかったです。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仕事においては週間報告書と毎日の進捗報告は全部日本語で書かないといけないから、たくさん指摘が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され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また、説明書やマニュアルが全部日本語で、</a:t>
            </a:r>
            <a:r>
              <a:rPr kumimoji="1" lang="ja-JP" altLang="en-US" sz="1200" dirty="0" smtClean="0">
                <a:solidFill>
                  <a:schemeClr val="tx1"/>
                </a:solidFill>
                <a:latin typeface="Meiryo UI" panose="020B0604030504040204" pitchFamily="50" charset="-128"/>
                <a:ea typeface="Meiryo UI" panose="020B0604030504040204" pitchFamily="50" charset="-128"/>
              </a:rPr>
              <a:t>単語を調べて意味を理解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するには時間がかかりました。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7</a:t>
            </a:fld>
            <a:endParaRPr lang="ja-JP" altLang="en-US" noProof="0" dirty="0"/>
          </a:p>
        </p:txBody>
      </p:sp>
    </p:spTree>
    <p:extLst>
      <p:ext uri="{BB962C8B-B14F-4D97-AF65-F5344CB8AC3E}">
        <p14:creationId xmlns:p14="http://schemas.microsoft.com/office/powerpoint/2010/main" val="3546970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日本語を学習する時間が短いから日本語ができないことは当然ですが、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せっかく日本の会社で研修を受けるチャンスがあって、一刻</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いっ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こく</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も早く日本語をマスターしたいという気持ちがあります。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8</a:t>
            </a:fld>
            <a:endParaRPr lang="ja-JP" altLang="en-US" noProof="0" dirty="0"/>
          </a:p>
        </p:txBody>
      </p:sp>
    </p:spTree>
    <p:extLst>
      <p:ext uri="{BB962C8B-B14F-4D97-AF65-F5344CB8AC3E}">
        <p14:creationId xmlns:p14="http://schemas.microsoft.com/office/powerpoint/2010/main" val="3953293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日本語を向上するために、私は対策を立てました。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まずは、日本語能力試験４級を合格することを目指し、単語や文法などを学習した上で、毎朝聶さんが用意した日本語小テストを受けました。点数はだんだんあがりました。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これと同時に、枚方市の日本語教室</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毎週</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回参加しました。日本語の問題は先生に質問して、学習環境がとても良くて、友達もできました。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会社では</a:t>
            </a:r>
            <a:r>
              <a:rPr lang="ja-JP" altLang="en-US" dirty="0" smtClean="0">
                <a:solidFill>
                  <a:schemeClr val="tx2"/>
                </a:solidFill>
              </a:rPr>
              <a:t>直井さんと新人と</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会話を練習しました。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t>9</a:t>
            </a:fld>
            <a:endParaRPr lang="ja-JP" altLang="en-US" noProof="0" dirty="0"/>
          </a:p>
        </p:txBody>
      </p:sp>
    </p:spTree>
    <p:extLst>
      <p:ext uri="{BB962C8B-B14F-4D97-AF65-F5344CB8AC3E}">
        <p14:creationId xmlns:p14="http://schemas.microsoft.com/office/powerpoint/2010/main" val="1228049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4" name="グループ 3"/>
          <p:cNvGrpSpPr/>
          <p:nvPr/>
        </p:nvGrpSpPr>
        <p:grpSpPr>
          <a:xfrm>
            <a:off x="31542" y="-1"/>
            <a:ext cx="12190413" cy="6858001"/>
            <a:chOff x="-1588" y="0"/>
            <a:chExt cx="12190413" cy="6858001"/>
          </a:xfrm>
        </p:grpSpPr>
        <p:sp>
          <p:nvSpPr>
            <p:cNvPr id="11" name="長方形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5" name="画像 4"/>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873625" y="0"/>
              <a:ext cx="7315200" cy="6858001"/>
            </a:xfrm>
            <a:prstGeom prst="rect">
              <a:avLst/>
            </a:prstGeom>
          </p:spPr>
        </p:pic>
      </p:grpSp>
      <p:sp>
        <p:nvSpPr>
          <p:cNvPr id="2" name="タイトル 1"/>
          <p:cNvSpPr>
            <a:spLocks noGrp="1"/>
          </p:cNvSpPr>
          <p:nvPr>
            <p:ph type="ctrTitle" hasCustomPrompt="1"/>
          </p:nvPr>
        </p:nvSpPr>
        <p:spPr>
          <a:xfrm>
            <a:off x="608013" y="609600"/>
            <a:ext cx="3962400" cy="4724399"/>
          </a:xfrm>
        </p:spPr>
        <p:txBody>
          <a:bodyPr rtlCol="0">
            <a:normAutofit/>
          </a:bodyPr>
          <a:lstStyle>
            <a:lvl1pPr>
              <a:defRPr sz="480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サブタイトル 2"/>
          <p:cNvSpPr>
            <a:spLocks noGrp="1"/>
          </p:cNvSpPr>
          <p:nvPr>
            <p:ph type="subTitle" idx="1" hasCustomPrompt="1"/>
          </p:nvPr>
        </p:nvSpPr>
        <p:spPr>
          <a:xfrm>
            <a:off x="608013" y="5410200"/>
            <a:ext cx="3962400" cy="762000"/>
          </a:xfrm>
        </p:spPr>
        <p:txBody>
          <a:bodyPr rtlCol="0">
            <a:normAutofit/>
          </a:bodyPr>
          <a:lstStyle>
            <a:lvl1pPr marL="0" indent="0" algn="l">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smtClean="0"/>
              <a:t>マスター サブタイトルの書式設定</a:t>
            </a:r>
            <a:endParaRPr lang="ja-JP" altLang="en-US" noProof="0" dirty="0"/>
          </a:p>
        </p:txBody>
      </p:sp>
      <p:sp>
        <p:nvSpPr>
          <p:cNvPr id="8" name="日付プレースホルダー 7"/>
          <p:cNvSpPr>
            <a:spLocks noGrp="1"/>
          </p:cNvSpPr>
          <p:nvPr>
            <p:ph type="dt" sz="half" idx="10"/>
          </p:nvPr>
        </p:nvSpPr>
        <p:spPr/>
        <p:txBody>
          <a:bodyPr rtlCol="0"/>
          <a:lstStyle>
            <a:lvl1pPr>
              <a:defRPr>
                <a:solidFill>
                  <a:schemeClr val="tx1"/>
                </a:solidFill>
                <a:latin typeface="Meiryo UI" panose="020B0604030504040204" pitchFamily="50" charset="-128"/>
                <a:ea typeface="Meiryo UI" panose="020B0604030504040204" pitchFamily="50" charset="-128"/>
              </a:defRPr>
            </a:lvl1pPr>
          </a:lstStyle>
          <a:p>
            <a:fld id="{E744613C-F010-4B6D-BB58-274C4CC55F39}" type="datetime4">
              <a:rPr lang="ja-JP" altLang="en-US" smtClean="0"/>
              <a:t>2018年1月25日</a:t>
            </a:fld>
            <a:endParaRPr lang="en-US" dirty="0"/>
          </a:p>
        </p:txBody>
      </p:sp>
      <p:sp>
        <p:nvSpPr>
          <p:cNvPr id="9" name="フッター プレースホルダー 8"/>
          <p:cNvSpPr>
            <a:spLocks noGrp="1"/>
          </p:cNvSpPr>
          <p:nvPr>
            <p:ph type="ftr" sz="quarter" idx="11"/>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10" name="スライド番号プレースホルダー 9"/>
          <p:cNvSpPr>
            <a:spLocks noGrp="1"/>
          </p:cNvSpPr>
          <p:nvPr>
            <p:ph type="sldNum" sz="quarter" idx="12"/>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C29C562B-C5D4-4BB9-8695-22C4C6D62169}" type="datetime4">
              <a:rPr lang="ja-JP" altLang="en-US" smtClean="0"/>
              <a:t>2018年1月25日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hasCustomPrompt="1"/>
          </p:nvPr>
        </p:nvSpPr>
        <p:spPr>
          <a:xfrm>
            <a:off x="10285412" y="685800"/>
            <a:ext cx="1295401" cy="5486400"/>
          </a:xfrm>
        </p:spPr>
        <p:txBody>
          <a:bodyPr vert="eaVert"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a:xfrm>
            <a:off x="608012" y="685800"/>
            <a:ext cx="9474253" cy="5486400"/>
          </a:xfrm>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3E45CA8A-9A54-4D6D-A83E-98EC8CD05C21}" type="datetime4">
              <a:rPr lang="ja-JP" altLang="en-US" smtClean="0"/>
              <a:t>2018年1月25日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7" name="コンテンツ プレースホルダー 2"/>
          <p:cNvSpPr>
            <a:spLocks noGrp="1"/>
          </p:cNvSpPr>
          <p:nvPr>
            <p:ph idx="13" hasCustomPrompt="1"/>
          </p:nvPr>
        </p:nvSpPr>
        <p:spPr>
          <a:xfrm>
            <a:off x="1293812" y="685801"/>
            <a:ext cx="10287000" cy="4190999"/>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a:defRPr/>
            </a:lvl6pPr>
            <a:lvl7pPr>
              <a:defRPr/>
            </a:lvl7pPr>
            <a:lvl8pPr>
              <a:defRPr/>
            </a:lvl8pPr>
            <a:lvl9pPr>
              <a:defRPr/>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5264D8F-C528-4AAA-8B89-68876D47388E}" type="datetime4">
              <a:rPr lang="ja-JP" altLang="en-US" smtClean="0"/>
              <a:t>2018年1月25日</a:t>
            </a:fld>
            <a:endParaRPr 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8013" y="2514600"/>
            <a:ext cx="8229599" cy="2819400"/>
          </a:xfrm>
        </p:spPr>
        <p:txBody>
          <a:bodyPr rtlCol="0" anchor="b">
            <a:normAutofit/>
          </a:bodyPr>
          <a:lstStyle>
            <a:lvl1pPr algn="l">
              <a:defRPr sz="4800" b="0" cap="none" baseline="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hasCustomPrompt="1"/>
          </p:nvPr>
        </p:nvSpPr>
        <p:spPr>
          <a:xfrm>
            <a:off x="606425" y="5410200"/>
            <a:ext cx="8231187" cy="762000"/>
          </a:xfrm>
        </p:spPr>
        <p:txBody>
          <a:bodyPr rtlCol="0" anchor="t">
            <a:normAutofit/>
          </a:bodyPr>
          <a:lstStyle>
            <a:lvl1pPr marL="0" indent="0">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smtClean="0"/>
              <a:t>マスター テキストの書式設定</a:t>
            </a:r>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85167561-67F9-4611-B357-469F1CFFBB48}" type="datetime4">
              <a:rPr lang="ja-JP" altLang="en-US" smtClean="0"/>
              <a:t>2018年1月25日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コンテンツ プレースホルダー 2"/>
          <p:cNvSpPr>
            <a:spLocks noGrp="1"/>
          </p:cNvSpPr>
          <p:nvPr>
            <p:ph sz="half" idx="1" hasCustomPrompt="1"/>
          </p:nvPr>
        </p:nvSpPr>
        <p:spPr>
          <a:xfrm>
            <a:off x="1293813" y="685800"/>
            <a:ext cx="5029200"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コンテンツ プレースホルダー 3"/>
          <p:cNvSpPr>
            <a:spLocks noGrp="1"/>
          </p:cNvSpPr>
          <p:nvPr>
            <p:ph sz="half" idx="2" hasCustomPrompt="1"/>
          </p:nvPr>
        </p:nvSpPr>
        <p:spPr>
          <a:xfrm>
            <a:off x="6551614" y="685800"/>
            <a:ext cx="5029199"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7CAB6E5-9BE0-4B14-88B5-D9D29A841831}" type="datetime4">
              <a:rPr lang="ja-JP" altLang="en-US" smtClean="0"/>
              <a:t>2018年1月25日</a:t>
            </a:fld>
            <a:endParaRPr lang="en-US" dirty="0"/>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9441" y="5105400"/>
            <a:ext cx="10971372" cy="1066800"/>
          </a:xfrm>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hasCustomPrompt="1"/>
          </p:nvPr>
        </p:nvSpPr>
        <p:spPr>
          <a:xfrm>
            <a:off x="1293664"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4" name="コンテンツ プレースホルダー 3"/>
          <p:cNvSpPr>
            <a:spLocks noGrp="1"/>
          </p:cNvSpPr>
          <p:nvPr>
            <p:ph sz="half" idx="2" hasCustomPrompt="1"/>
          </p:nvPr>
        </p:nvSpPr>
        <p:spPr>
          <a:xfrm>
            <a:off x="1293664"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テキスト プレースホルダー 4"/>
          <p:cNvSpPr>
            <a:spLocks noGrp="1"/>
          </p:cNvSpPr>
          <p:nvPr>
            <p:ph type="body" sz="quarter" idx="3" hasCustomPrompt="1"/>
          </p:nvPr>
        </p:nvSpPr>
        <p:spPr>
          <a:xfrm>
            <a:off x="6551613"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6" name="コンテンツ プレースホルダー 5"/>
          <p:cNvSpPr>
            <a:spLocks noGrp="1"/>
          </p:cNvSpPr>
          <p:nvPr>
            <p:ph sz="quarter" idx="4" hasCustomPrompt="1"/>
          </p:nvPr>
        </p:nvSpPr>
        <p:spPr>
          <a:xfrm>
            <a:off x="6550025"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B6DAD94-DDB4-49DB-83A2-91E6A707FC71}" type="datetime4">
              <a:rPr lang="ja-JP" altLang="en-US" smtClean="0"/>
              <a:t>2018年1月25日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47E4943-06BF-4028-A3A8-2DFFC7ACE87C}" type="datetime4">
              <a:rPr lang="ja-JP" altLang="en-US" smtClean="0"/>
              <a:t>2018年1月25日</a:t>
            </a:fld>
            <a:endParaRPr lang="en-US" dirty="0"/>
          </a:p>
        </p:txBody>
      </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smtClean="0"/>
              <a:t>フッターを追加</a:t>
            </a:r>
            <a:endParaRPr lang="ja-JP" altLang="en-US" dirty="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smtClean="0"/>
              <a:t>‹#›</a:t>
            </a:fld>
            <a:endParaRPr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111565F-E623-4806-935B-DA6896F0F9CA}" type="datetime4">
              <a:rPr lang="ja-JP" altLang="en-US" smtClean="0"/>
              <a:t>2018年1月25日</a:t>
            </a:fld>
            <a:endParaRPr lang="en-US" dirty="0"/>
          </a:p>
        </p:txBody>
      </p:sp>
      <p:sp>
        <p:nvSpPr>
          <p:cNvPr id="3" name="フッター プレースホルダー 2"/>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8014" y="685800"/>
            <a:ext cx="3962400" cy="4648200"/>
          </a:xfrm>
        </p:spPr>
        <p:txBody>
          <a:bodyPr rtlCol="0" anchor="b">
            <a:no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hasCustomPrompt="1"/>
          </p:nvPr>
        </p:nvSpPr>
        <p:spPr>
          <a:xfrm>
            <a:off x="608013" y="5410200"/>
            <a:ext cx="3962400" cy="762000"/>
          </a:xfrm>
        </p:spPr>
        <p:txBody>
          <a:bodyPr rtlCol="0">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コンテンツ プレースホルダー 2"/>
          <p:cNvSpPr>
            <a:spLocks noGrp="1"/>
          </p:cNvSpPr>
          <p:nvPr>
            <p:ph idx="1" hasCustomPrompt="1"/>
          </p:nvPr>
        </p:nvSpPr>
        <p:spPr>
          <a:xfrm>
            <a:off x="4875212" y="685800"/>
            <a:ext cx="6704171" cy="5486400"/>
          </a:xfrm>
        </p:spPr>
        <p:txBody>
          <a:bodyPr rtlCol="0">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A05AA4E6-2D04-419E-A399-A678C35CCAD8}" type="datetime4">
              <a:rPr lang="ja-JP" altLang="en-US" smtClean="0"/>
              <a:t>2018年1月25日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8014" y="685800"/>
            <a:ext cx="3962400" cy="4648200"/>
          </a:xfrm>
        </p:spPr>
        <p:txBody>
          <a:bodyPr rtlCol="0" anchor="b">
            <a:norm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hasCustomPrompt="1"/>
          </p:nvPr>
        </p:nvSpPr>
        <p:spPr>
          <a:xfrm>
            <a:off x="608013" y="5410200"/>
            <a:ext cx="3962400" cy="762000"/>
          </a:xfrm>
        </p:spPr>
        <p:txBody>
          <a:bodyPr rtlCol="0">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図プレースホルダー 2" descr="画像を追加する空のプレースホルダー。プレースホルダーをクリックし、追加する画像を選択します"/>
          <p:cNvSpPr>
            <a:spLocks noGrp="1"/>
          </p:cNvSpPr>
          <p:nvPr>
            <p:ph type="pic" idx="1" hasCustomPrompt="1"/>
          </p:nvPr>
        </p:nvSpPr>
        <p:spPr>
          <a:xfrm>
            <a:off x="4875213" y="685800"/>
            <a:ext cx="6705600" cy="5486400"/>
          </a:xfrm>
          <a:ln w="63500">
            <a:solidFill>
              <a:schemeClr val="bg1"/>
            </a:solidFill>
            <a:miter lim="800000"/>
          </a:ln>
        </p:spPr>
        <p:txBody>
          <a:bodyPr rtlCol="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smtClean="0"/>
              <a:t>図を追加</a:t>
            </a:r>
            <a:endParaRPr lang="ja-JP" altLang="en-US" noProof="0" dirty="0"/>
          </a:p>
        </p:txBody>
      </p:sp>
      <p:sp>
        <p:nvSpPr>
          <p:cNvPr id="5" name="日付プレースホルダー 4"/>
          <p:cNvSpPr>
            <a:spLocks noGrp="1"/>
          </p:cNvSpPr>
          <p:nvPr>
            <p:ph type="dt" sz="half" idx="10"/>
          </p:nvPr>
        </p:nvSpPr>
        <p:spPr/>
        <p:txBody>
          <a:bodyPr rtlCol="0"/>
          <a:lstStyle/>
          <a:p>
            <a:pPr rtl="0"/>
            <a:fld id="{C29EA056-DA08-43C6-92B3-6053098CEC2D}" type="datetime4">
              <a:rPr lang="ja-JP" altLang="en-US" smtClean="0"/>
              <a:t>2018年1月25日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0">
              <a:schemeClr val="bg2">
                <a:lumMod val="20000"/>
                <a:lumOff val="80000"/>
              </a:schemeClr>
            </a:gs>
            <a:gs pos="57000">
              <a:schemeClr val="bg2">
                <a:lumMod val="40000"/>
                <a:lumOff val="60000"/>
              </a:schemeClr>
            </a:gs>
            <a:gs pos="84000">
              <a:schemeClr val="bg2"/>
            </a:gs>
          </a:gsLst>
          <a:lin ang="17400000" scaled="0"/>
          <a:tileRect/>
        </a:gradFill>
        <a:effectLst/>
      </p:bgPr>
    </p:bg>
    <p:spTree>
      <p:nvGrpSpPr>
        <p:cNvPr id="1" name=""/>
        <p:cNvGrpSpPr/>
        <p:nvPr/>
      </p:nvGrpSpPr>
      <p:grpSpPr>
        <a:xfrm>
          <a:off x="0" y="0"/>
          <a:ext cx="0" cy="0"/>
          <a:chOff x="0" y="0"/>
          <a:chExt cx="0" cy="0"/>
        </a:xfrm>
      </p:grpSpPr>
      <p:sp>
        <p:nvSpPr>
          <p:cNvPr id="7" name="長方形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テキスト プレースホルダー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2" name="タイトル プレースホルダー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4" name="日付プレースホルダー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latin typeface="Meiryo UI" panose="020B0604030504040204" pitchFamily="50" charset="-128"/>
                <a:ea typeface="Meiryo UI" panose="020B0604030504040204" pitchFamily="50" charset="-128"/>
              </a:defRPr>
            </a:lvl1pPr>
          </a:lstStyle>
          <a:p>
            <a:fld id="{64F8A12B-1FE1-4ECB-A9ED-CFC5CF191BCB}" type="datetime4">
              <a:rPr lang="ja-JP" altLang="en-US" smtClean="0"/>
              <a:t>2018年1月25日</a:t>
            </a:fld>
            <a:endParaRPr lang="en-US" dirty="0"/>
          </a:p>
        </p:txBody>
      </p:sp>
      <p:sp>
        <p:nvSpPr>
          <p:cNvPr id="5" name="フッター プレースホルダー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t>‹#›</a:t>
            </a:fld>
            <a:endParaRPr lang="ja-JP" alt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kumimoji="1" sz="3600" kern="1200">
          <a:solidFill>
            <a:schemeClr val="tx2"/>
          </a:solidFill>
          <a:latin typeface="ＭＳ 明朝" panose="02020609040205080304" pitchFamily="17" charset="-128"/>
          <a:ea typeface="ＭＳ 明朝" panose="02020609040205080304" pitchFamily="17" charset="-128"/>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anose="0208060402020202020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15950" indent="-285750" algn="l" defTabSz="914400" rtl="0" eaLnBrk="1" latinLnBrk="0" hangingPunct="1">
        <a:lnSpc>
          <a:spcPct val="90000"/>
        </a:lnSpc>
        <a:spcBef>
          <a:spcPts val="600"/>
        </a:spcBef>
        <a:buSzPct val="80000"/>
        <a:buFont typeface="Corbel"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996950" indent="-228600" algn="l" defTabSz="914400" rtl="0" eaLnBrk="1" latinLnBrk="0" hangingPunct="1">
        <a:lnSpc>
          <a:spcPct val="90000"/>
        </a:lnSpc>
        <a:spcBef>
          <a:spcPts val="600"/>
        </a:spcBef>
        <a:buClr>
          <a:schemeClr val="tx1"/>
        </a:buClr>
        <a:buSzPct val="80000"/>
        <a:buFont typeface="Arial" panose="0208060402020202020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80490" indent="-283210" algn="l" defTabSz="914400" rtl="0" eaLnBrk="1" latinLnBrk="0" hangingPunct="1">
        <a:lnSpc>
          <a:spcPct val="90000"/>
        </a:lnSpc>
        <a:spcBef>
          <a:spcPts val="600"/>
        </a:spcBef>
        <a:buFont typeface="Corbe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764665" indent="-228600" algn="l" defTabSz="914400" rtl="0" eaLnBrk="1" latinLnBrk="0" hangingPunct="1">
        <a:lnSpc>
          <a:spcPct val="90000"/>
        </a:lnSpc>
        <a:spcBef>
          <a:spcPts val="600"/>
        </a:spcBef>
        <a:buClr>
          <a:schemeClr val="tx1"/>
        </a:buClr>
        <a:buSzPct val="80000"/>
        <a:buFont typeface="Arial" panose="0208060402020202020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148840" indent="-283210"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6pPr>
      <a:lvl7pPr marL="2533015" indent="-228600" algn="l" defTabSz="914400" rtl="0" eaLnBrk="1" latinLnBrk="0" hangingPunct="1">
        <a:lnSpc>
          <a:spcPct val="90000"/>
        </a:lnSpc>
        <a:spcBef>
          <a:spcPts val="600"/>
        </a:spcBef>
        <a:buSzPct val="80000"/>
        <a:buFont typeface="Arial" panose="02080604020202020204" charset="0"/>
        <a:buChar char="•"/>
        <a:defRPr kumimoji="1" sz="1800" kern="1200" baseline="0">
          <a:solidFill>
            <a:schemeClr val="tx1"/>
          </a:solidFill>
          <a:latin typeface="+mn-lt"/>
          <a:ea typeface="+mn-ea"/>
          <a:cs typeface="+mn-cs"/>
        </a:defRPr>
      </a:lvl7pPr>
      <a:lvl8pPr marL="2917190" indent="-283210"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8pPr>
      <a:lvl9pPr marL="3357880" indent="-285750" algn="l" defTabSz="914400" rtl="0" eaLnBrk="1" latinLnBrk="0" hangingPunct="1">
        <a:lnSpc>
          <a:spcPct val="90000"/>
        </a:lnSpc>
        <a:spcBef>
          <a:spcPts val="600"/>
        </a:spcBef>
        <a:buSzPct val="80000"/>
        <a:buFont typeface="Arial" panose="02080604020202020204" charset="0"/>
        <a:buChar char="•"/>
        <a:defRPr kumimoji="1" sz="18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33772" y="692696"/>
            <a:ext cx="7200477" cy="1390052"/>
          </a:xfrm>
        </p:spPr>
        <p:txBody>
          <a:bodyPr rtlCol="0">
            <a:normAutofit/>
          </a:bodyPr>
          <a:lstStyle/>
          <a:p>
            <a:r>
              <a:rPr lang="ja-JP" alt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インターシップ成果</a:t>
            </a:r>
            <a:r>
              <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発表会</a:t>
            </a:r>
            <a:endPar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サブタイトル 2"/>
          <p:cNvSpPr>
            <a:spLocks noGrp="1"/>
          </p:cNvSpPr>
          <p:nvPr>
            <p:ph type="subTitle" idx="1"/>
          </p:nvPr>
        </p:nvSpPr>
        <p:spPr>
          <a:xfrm>
            <a:off x="333772" y="5949280"/>
            <a:ext cx="4394448" cy="762000"/>
          </a:xfrm>
        </p:spPr>
        <p:txBody>
          <a:bodyPr rtlCol="0">
            <a:noAutofit/>
          </a:bodyPr>
          <a:lstStyle/>
          <a:p>
            <a:r>
              <a:rPr lang="ja-JP" altLang="ja-JP" sz="32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湖州師範学院</a:t>
            </a:r>
            <a:r>
              <a:rPr lang="ja-JP" altLang="en-US" sz="32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史明航</a:t>
            </a:r>
            <a:endParaRPr lang="ja-JP" altLang="en-US" sz="32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solidFill>
                  <a:schemeClr val="tx1"/>
                </a:solidFill>
              </a:rPr>
              <a:t>１</a:t>
            </a:r>
            <a:endParaRPr kumimoji="1" lang="ja-JP" altLang="en-US" dirty="0">
              <a:solidFill>
                <a:schemeClr val="tx1"/>
              </a:solidFill>
            </a:endParaRPr>
          </a:p>
        </p:txBody>
      </p:sp>
      <p:sp>
        <p:nvSpPr>
          <p:cNvPr id="7" name="テキスト ボックス 6"/>
          <p:cNvSpPr txBox="1"/>
          <p:nvPr/>
        </p:nvSpPr>
        <p:spPr>
          <a:xfrm>
            <a:off x="333772" y="3395226"/>
            <a:ext cx="4394448" cy="1600438"/>
          </a:xfrm>
          <a:prstGeom prst="rect">
            <a:avLst/>
          </a:prstGeom>
          <a:noFill/>
          <a:ln>
            <a:noFill/>
          </a:ln>
        </p:spPr>
        <p:txBody>
          <a:bodyPr wrap="square" rtlCol="0" anchor="ctr" anchorCtr="1">
            <a:spAutoFit/>
          </a:bodyPr>
          <a:lstStyle/>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日本システム技術株式会社（</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JAST</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大阪市北区中之島フェスティバルタワー</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階   </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GAKUEN </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2018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1</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26</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a:t>
            </a:r>
          </a:p>
          <a:p>
            <a:endParaRPr kumimoji="1" lang="ja-JP" altLang="en-US"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0301601">
            <a:off x="64957" y="-20438"/>
            <a:ext cx="2052865" cy="1668151"/>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graphicFrame>
        <p:nvGraphicFramePr>
          <p:cNvPr id="8" name="コンテンツ プレースホルダー 72"/>
          <p:cNvGraphicFramePr>
            <a:graphicFrameLocks noGrp="1"/>
          </p:cNvGraphicFramePr>
          <p:nvPr>
            <p:ph idx="13"/>
          </p:nvPr>
        </p:nvGraphicFramePr>
        <p:xfrm>
          <a:off x="765820" y="1362236"/>
          <a:ext cx="10287000"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p:cNvSpPr/>
          <p:nvPr/>
        </p:nvSpPr>
        <p:spPr>
          <a:xfrm>
            <a:off x="11822309"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10</a:t>
            </a:r>
            <a:endParaRPr kumimoji="1" lang="ja-JP" altLang="en-US" dirty="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2820" y="3630910"/>
            <a:ext cx="1047230" cy="29523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184" y="439257"/>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rgbClr val="58B6C0"/>
                </a:solidFill>
              </a:rPr>
              <a:t>２．実装知識の向上</a:t>
            </a:r>
            <a:endParaRPr lang="en-US" altLang="ja-JP" sz="3200" dirty="0">
              <a:solidFill>
                <a:srgbClr val="58B6C0"/>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11</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12</a:t>
            </a:r>
            <a:endParaRPr kumimoji="1" lang="ja-JP" altLang="en-US" dirty="0">
              <a:solidFill>
                <a:schemeClr val="tx1"/>
              </a:solidFill>
            </a:endParaRPr>
          </a:p>
        </p:txBody>
      </p:sp>
      <p:pic>
        <p:nvPicPr>
          <p:cNvPr id="3" name="図 2"/>
          <p:cNvPicPr>
            <a:picLocks noChangeAspect="1"/>
          </p:cNvPicPr>
          <p:nvPr/>
        </p:nvPicPr>
        <p:blipFill>
          <a:blip r:embed="rId3"/>
          <a:stretch>
            <a:fillRect/>
          </a:stretch>
        </p:blipFill>
        <p:spPr>
          <a:xfrm>
            <a:off x="405780" y="96267"/>
            <a:ext cx="7306135" cy="383678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3972" y="767867"/>
            <a:ext cx="1196190" cy="1680567"/>
          </a:xfrm>
          <a:prstGeom prst="rect">
            <a:avLst/>
          </a:prstGeom>
        </p:spPr>
      </p:pic>
      <p:pic>
        <p:nvPicPr>
          <p:cNvPr id="7" name="図 6"/>
          <p:cNvPicPr>
            <a:picLocks noChangeAspect="1"/>
          </p:cNvPicPr>
          <p:nvPr/>
        </p:nvPicPr>
        <p:blipFill>
          <a:blip r:embed="rId5"/>
          <a:stretch>
            <a:fillRect/>
          </a:stretch>
        </p:blipFill>
        <p:spPr>
          <a:xfrm>
            <a:off x="4242776" y="3273843"/>
            <a:ext cx="7302109" cy="3500055"/>
          </a:xfrm>
          <a:prstGeom prst="rect">
            <a:avLst/>
          </a:prstGeom>
        </p:spPr>
      </p:pic>
      <p:sp>
        <p:nvSpPr>
          <p:cNvPr id="8" name="円形吹き出し 7"/>
          <p:cNvSpPr/>
          <p:nvPr/>
        </p:nvSpPr>
        <p:spPr>
          <a:xfrm>
            <a:off x="7849231" y="1414767"/>
            <a:ext cx="2637670" cy="1438169"/>
          </a:xfrm>
          <a:prstGeom prst="wedgeEllipseCallout">
            <a:avLst>
              <a:gd name="adj1" fmla="val 62544"/>
              <a:gd name="adj2" fmla="val -5489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2000" dirty="0">
                <a:solidFill>
                  <a:schemeClr val="bg1"/>
                </a:solidFill>
                <a:latin typeface="Meiryo UI" panose="020B0604030504040204" pitchFamily="50" charset="-128"/>
                <a:ea typeface="Meiryo UI" panose="020B0604030504040204" pitchFamily="50" charset="-128"/>
              </a:rPr>
              <a:t>画面はたくさんのエラー</a:t>
            </a:r>
            <a:r>
              <a:rPr lang="ja-JP" altLang="ja-JP" sz="2000" dirty="0" smtClean="0">
                <a:solidFill>
                  <a:schemeClr val="bg1"/>
                </a:solidFill>
                <a:latin typeface="Meiryo UI" panose="020B0604030504040204" pitchFamily="50" charset="-128"/>
                <a:ea typeface="Meiryo UI" panose="020B0604030504040204" pitchFamily="50" charset="-128"/>
              </a:rPr>
              <a:t>が</a:t>
            </a:r>
            <a:r>
              <a:rPr lang="ja-JP" altLang="en-US" sz="2000" dirty="0" smtClean="0">
                <a:solidFill>
                  <a:schemeClr val="bg1"/>
                </a:solidFill>
                <a:latin typeface="Meiryo UI" panose="020B0604030504040204" pitchFamily="50" charset="-128"/>
                <a:ea typeface="Meiryo UI" panose="020B0604030504040204" pitchFamily="50" charset="-128"/>
              </a:rPr>
              <a:t>あって</a:t>
            </a:r>
            <a:r>
              <a:rPr lang="ja-JP" altLang="ja-JP" sz="2000" dirty="0" smtClean="0">
                <a:solidFill>
                  <a:schemeClr val="bg1"/>
                </a:solidFill>
                <a:latin typeface="Meiryo UI" panose="020B0604030504040204" pitchFamily="50" charset="-128"/>
                <a:ea typeface="Meiryo UI" panose="020B0604030504040204" pitchFamily="50" charset="-128"/>
              </a:rPr>
              <a:t>、自信</a:t>
            </a:r>
            <a:r>
              <a:rPr lang="ja-JP" altLang="en-US" sz="2000" dirty="0" smtClean="0">
                <a:solidFill>
                  <a:schemeClr val="bg1"/>
                </a:solidFill>
                <a:latin typeface="Meiryo UI" panose="020B0604030504040204" pitchFamily="50" charset="-128"/>
                <a:ea typeface="Meiryo UI" panose="020B0604030504040204" pitchFamily="50" charset="-128"/>
              </a:rPr>
              <a:t>がない</a:t>
            </a:r>
            <a:endParaRPr kumimoji="1" lang="ja-JP" altLang="en-US" sz="2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5302325" y="2834950"/>
            <a:ext cx="6389492" cy="407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24638" t="3382" r="25121"/>
          <a:stretch>
            <a:fillRect/>
          </a:stretch>
        </p:blipFill>
        <p:spPr>
          <a:xfrm>
            <a:off x="10566742" y="223207"/>
            <a:ext cx="969957" cy="2325534"/>
          </a:xfrm>
          <a:prstGeom prst="rect">
            <a:avLst/>
          </a:prstGeom>
        </p:spPr>
      </p:pic>
      <p:sp>
        <p:nvSpPr>
          <p:cNvPr id="11" name="雲形吹き出し 10"/>
          <p:cNvSpPr/>
          <p:nvPr/>
        </p:nvSpPr>
        <p:spPr>
          <a:xfrm>
            <a:off x="7462564" y="1150837"/>
            <a:ext cx="2687817" cy="1397904"/>
          </a:xfrm>
          <a:prstGeom prst="cloudCallout">
            <a:avLst>
              <a:gd name="adj1" fmla="val 60674"/>
              <a:gd name="adj2" fmla="val -5687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000" dirty="0">
                <a:solidFill>
                  <a:schemeClr val="bg1"/>
                </a:solidFill>
                <a:latin typeface="Meiryo UI" panose="020B0604030504040204" pitchFamily="50" charset="-128"/>
                <a:ea typeface="Meiryo UI" panose="020B0604030504040204" pitchFamily="50" charset="-128"/>
              </a:rPr>
              <a:t>理解できない</a:t>
            </a:r>
          </a:p>
        </p:txBody>
      </p:sp>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13</a:t>
            </a:r>
            <a:endParaRPr kumimoji="1" lang="ja-JP" altLang="en-US" dirty="0">
              <a:solidFill>
                <a:schemeClr val="tx1"/>
              </a:solidFill>
            </a:endParaRPr>
          </a:p>
        </p:txBody>
      </p:sp>
      <p:pic>
        <p:nvPicPr>
          <p:cNvPr id="2" name="図 1"/>
          <p:cNvPicPr>
            <a:picLocks noChangeAspect="1"/>
          </p:cNvPicPr>
          <p:nvPr/>
        </p:nvPicPr>
        <p:blipFill>
          <a:blip r:embed="rId5"/>
          <a:stretch>
            <a:fillRect/>
          </a:stretch>
        </p:blipFill>
        <p:spPr>
          <a:xfrm>
            <a:off x="0" y="-12948"/>
            <a:ext cx="7046203" cy="40511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629916" y="1517259"/>
            <a:ext cx="8404510" cy="4163904"/>
          </a:xfrm>
          <a:prstGeom prst="cloudCallout">
            <a:avLst>
              <a:gd name="adj1" fmla="val 59804"/>
              <a:gd name="adj2" fmla="val 3392"/>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3200" dirty="0">
                <a:solidFill>
                  <a:schemeClr val="tx2"/>
                </a:solidFill>
                <a:latin typeface="Meiryo UI" panose="020B0604030504040204" pitchFamily="50" charset="-128"/>
                <a:ea typeface="Meiryo UI" panose="020B0604030504040204" pitchFamily="50" charset="-128"/>
              </a:rPr>
              <a:t>ロジック理解やコピーでないと実装できないといった実装スキルの低さを</a:t>
            </a:r>
            <a:r>
              <a:rPr lang="ja-JP" altLang="ja-JP" sz="3200" dirty="0" smtClean="0">
                <a:solidFill>
                  <a:schemeClr val="tx2"/>
                </a:solidFill>
                <a:latin typeface="Meiryo UI" panose="020B0604030504040204" pitchFamily="50" charset="-128"/>
                <a:ea typeface="Meiryo UI" panose="020B0604030504040204" pitchFamily="50" charset="-128"/>
              </a:rPr>
              <a:t>痛感</a:t>
            </a:r>
            <a:r>
              <a:rPr lang="ja-JP" altLang="en-US" sz="3200" dirty="0" smtClean="0">
                <a:solidFill>
                  <a:schemeClr val="tx2"/>
                </a:solidFill>
                <a:latin typeface="Meiryo UI" panose="020B0604030504040204" pitchFamily="50" charset="-128"/>
                <a:ea typeface="Meiryo UI" panose="020B0604030504040204" pitchFamily="50" charset="-128"/>
              </a:rPr>
              <a:t>した。</a:t>
            </a:r>
            <a:endParaRPr lang="ja-JP" altLang="zh-CN" sz="32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14</a:t>
            </a:r>
            <a:endParaRPr kumimoji="1" lang="ja-JP" altLang="en-US" dirty="0">
              <a:solidFill>
                <a:schemeClr val="tx1"/>
              </a:solidFill>
            </a:endParaRPr>
          </a:p>
        </p:txBody>
      </p:sp>
      <p:sp>
        <p:nvSpPr>
          <p:cNvPr id="10" name="雲形吹き出し 9"/>
          <p:cNvSpPr/>
          <p:nvPr/>
        </p:nvSpPr>
        <p:spPr>
          <a:xfrm>
            <a:off x="6598468" y="260648"/>
            <a:ext cx="4104456" cy="2035991"/>
          </a:xfrm>
          <a:prstGeom prst="cloudCallout">
            <a:avLst>
              <a:gd name="adj1" fmla="val 59112"/>
              <a:gd name="adj2" fmla="val 7818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2312432" y="746351"/>
            <a:ext cx="9433048" cy="4536504"/>
          </a:xfrm>
        </p:spPr>
        <p:txBody>
          <a:bodyPr/>
          <a:lstStyle/>
          <a:p>
            <a:endParaRPr lang="en-US" altLang="ja-JP" dirty="0" smtClean="0">
              <a:solidFill>
                <a:schemeClr val="tx2"/>
              </a:solidFill>
            </a:endParaRPr>
          </a:p>
          <a:p>
            <a:pPr>
              <a:lnSpc>
                <a:spcPct val="200000"/>
              </a:lnSpc>
            </a:pPr>
            <a:r>
              <a:rPr lang="ja-JP" altLang="ja-JP" sz="3600" dirty="0">
                <a:solidFill>
                  <a:schemeClr val="tx2"/>
                </a:solidFill>
              </a:rPr>
              <a:t>デバック方法やログの確認方法を</a:t>
            </a:r>
            <a:r>
              <a:rPr lang="ja-JP" altLang="ja-JP" sz="3600" dirty="0" smtClean="0">
                <a:solidFill>
                  <a:schemeClr val="tx2"/>
                </a:solidFill>
              </a:rPr>
              <a:t>真似</a:t>
            </a:r>
            <a:r>
              <a:rPr lang="ja-JP" altLang="en-US" sz="3600" dirty="0" smtClean="0">
                <a:solidFill>
                  <a:schemeClr val="tx2"/>
                </a:solidFill>
              </a:rPr>
              <a:t>した。</a:t>
            </a:r>
            <a:endParaRPr lang="en-US" altLang="ja-JP" sz="3600" dirty="0" smtClean="0">
              <a:solidFill>
                <a:schemeClr val="tx2"/>
              </a:solidFill>
            </a:endParaRPr>
          </a:p>
          <a:p>
            <a:pPr>
              <a:lnSpc>
                <a:spcPct val="200000"/>
              </a:lnSpc>
            </a:pPr>
            <a:r>
              <a:rPr lang="ja-JP" altLang="ja-JP" sz="3600" dirty="0" smtClean="0">
                <a:solidFill>
                  <a:schemeClr val="tx2"/>
                </a:solidFill>
              </a:rPr>
              <a:t>インターネット</a:t>
            </a:r>
            <a:r>
              <a:rPr lang="ja-JP" altLang="ja-JP" sz="3600" dirty="0">
                <a:solidFill>
                  <a:schemeClr val="tx2"/>
                </a:solidFill>
              </a:rPr>
              <a:t>で資料を</a:t>
            </a:r>
            <a:r>
              <a:rPr lang="ja-JP" altLang="ja-JP" sz="3600" dirty="0" smtClean="0">
                <a:solidFill>
                  <a:schemeClr val="tx2"/>
                </a:solidFill>
              </a:rPr>
              <a:t>さがし</a:t>
            </a:r>
            <a:r>
              <a:rPr lang="ja-JP" altLang="en-US" sz="3600" dirty="0" smtClean="0">
                <a:solidFill>
                  <a:schemeClr val="tx2"/>
                </a:solidFill>
              </a:rPr>
              <a:t>た。</a:t>
            </a:r>
            <a:endParaRPr lang="en-US" altLang="ja-JP" sz="3600" dirty="0" smtClean="0">
              <a:solidFill>
                <a:schemeClr val="tx2"/>
              </a:solidFill>
            </a:endParaRPr>
          </a:p>
          <a:p>
            <a:pPr>
              <a:lnSpc>
                <a:spcPct val="200000"/>
              </a:lnSpc>
            </a:pPr>
            <a:r>
              <a:rPr lang="ja-JP" altLang="ja-JP" sz="3600" dirty="0">
                <a:solidFill>
                  <a:schemeClr val="tx2"/>
                </a:solidFill>
              </a:rPr>
              <a:t>プログラムを繰り返して理解</a:t>
            </a:r>
            <a:r>
              <a:rPr lang="ja-JP" altLang="ja-JP" sz="3600" dirty="0" smtClean="0">
                <a:solidFill>
                  <a:schemeClr val="tx2"/>
                </a:solidFill>
              </a:rPr>
              <a:t>した</a:t>
            </a:r>
            <a:r>
              <a:rPr lang="ja-JP" altLang="en-US" sz="3600" dirty="0" smtClean="0">
                <a:solidFill>
                  <a:schemeClr val="tx2"/>
                </a:solidFill>
              </a:rPr>
              <a:t>。</a:t>
            </a:r>
            <a:endParaRPr kumimoji="1" lang="ja-JP" altLang="en-US" sz="3600" dirty="0"/>
          </a:p>
        </p:txBody>
      </p:sp>
      <p:sp>
        <p:nvSpPr>
          <p:cNvPr id="4" name="縦巻き 3"/>
          <p:cNvSpPr/>
          <p:nvPr/>
        </p:nvSpPr>
        <p:spPr>
          <a:xfrm>
            <a:off x="249401" y="775024"/>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pic>
        <p:nvPicPr>
          <p:cNvPr id="6" name="図 5" descr="pick.png"/>
          <p:cNvPicPr>
            <a:picLocks noChangeAspect="1"/>
          </p:cNvPicPr>
          <p:nvPr/>
        </p:nvPicPr>
        <p:blipFill>
          <a:blip r:embed="rId3" cstate="print"/>
          <a:stretch>
            <a:fillRect/>
          </a:stretch>
        </p:blipFill>
        <p:spPr>
          <a:xfrm>
            <a:off x="9550796" y="3861048"/>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15</a:t>
            </a:r>
            <a:endParaRPr kumimoji="1" lang="ja-JP" altLang="en-US" dirty="0">
              <a:solidFill>
                <a:schemeClr val="tx1"/>
              </a:solidFill>
            </a:endParaRPr>
          </a:p>
        </p:txBody>
      </p:sp>
      <p:pic>
        <p:nvPicPr>
          <p:cNvPr id="8" name="グラフィックス 48" descr="走る"/>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5940" y="5286376"/>
            <a:ext cx="914400" cy="914400"/>
          </a:xfrm>
          <a:prstGeom prst="rect">
            <a:avLst/>
          </a:prstGeom>
        </p:spPr>
      </p:pic>
      <p:cxnSp>
        <p:nvCxnSpPr>
          <p:cNvPr id="9" name="直線矢印コネクタ 8"/>
          <p:cNvCxnSpPr/>
          <p:nvPr/>
        </p:nvCxnSpPr>
        <p:spPr>
          <a:xfrm>
            <a:off x="1269876" y="6197256"/>
            <a:ext cx="788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48" descr="走る"/>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1168" y="5282856"/>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106819" y="1884105"/>
            <a:ext cx="10028153" cy="4137183"/>
          </a:xfrm>
        </p:spPr>
        <p:txBody>
          <a:bodyPr>
            <a:normAutofit/>
          </a:bodyPr>
          <a:lstStyle/>
          <a:p>
            <a:pPr>
              <a:lnSpc>
                <a:spcPct val="200000"/>
              </a:lnSpc>
            </a:pPr>
            <a:r>
              <a:rPr lang="ja-JP" altLang="ja-JP" sz="3600" dirty="0" smtClean="0">
                <a:solidFill>
                  <a:schemeClr val="tx2"/>
                </a:solidFill>
              </a:rPr>
              <a:t>だんだん</a:t>
            </a:r>
            <a:r>
              <a:rPr lang="ja-JP" altLang="ja-JP" sz="3600" dirty="0">
                <a:solidFill>
                  <a:schemeClr val="tx2"/>
                </a:solidFill>
              </a:rPr>
              <a:t>とエラーの自己解決が</a:t>
            </a:r>
            <a:r>
              <a:rPr lang="ja-JP" altLang="ja-JP" sz="3600" dirty="0" smtClean="0">
                <a:solidFill>
                  <a:schemeClr val="tx2"/>
                </a:solidFill>
              </a:rPr>
              <a:t>増えた</a:t>
            </a:r>
            <a:r>
              <a:rPr lang="ja-JP" altLang="en-US" sz="3600" dirty="0" smtClean="0">
                <a:solidFill>
                  <a:schemeClr val="tx2"/>
                </a:solidFill>
              </a:rPr>
              <a:t>。</a:t>
            </a:r>
            <a:endParaRPr lang="en-US" altLang="ja-JP" sz="3600" dirty="0" smtClean="0">
              <a:solidFill>
                <a:schemeClr val="tx2"/>
              </a:solidFill>
            </a:endParaRPr>
          </a:p>
          <a:p>
            <a:pPr>
              <a:lnSpc>
                <a:spcPct val="200000"/>
              </a:lnSpc>
            </a:pPr>
            <a:r>
              <a:rPr lang="ja-JP" altLang="ja-JP" sz="3600" dirty="0">
                <a:solidFill>
                  <a:schemeClr val="tx2"/>
                </a:solidFill>
              </a:rPr>
              <a:t>曖昧だった知識が明確に</a:t>
            </a:r>
            <a:r>
              <a:rPr lang="ja-JP" altLang="ja-JP" sz="3600" dirty="0" smtClean="0">
                <a:solidFill>
                  <a:schemeClr val="tx2"/>
                </a:solidFill>
              </a:rPr>
              <a:t>な</a:t>
            </a:r>
            <a:r>
              <a:rPr lang="ja-JP" altLang="en-US" sz="3600" dirty="0" smtClean="0">
                <a:solidFill>
                  <a:schemeClr val="tx2"/>
                </a:solidFill>
              </a:rPr>
              <a:t>った。</a:t>
            </a:r>
            <a:endParaRPr lang="en-US" altLang="ja-JP" sz="3600" dirty="0" smtClean="0">
              <a:solidFill>
                <a:schemeClr val="tx2"/>
              </a:solidFill>
            </a:endParaRPr>
          </a:p>
          <a:p>
            <a:pPr>
              <a:lnSpc>
                <a:spcPct val="200000"/>
              </a:lnSpc>
            </a:pPr>
            <a:r>
              <a:rPr lang="en-US" altLang="ja-JP" sz="3600" dirty="0">
                <a:solidFill>
                  <a:schemeClr val="tx2"/>
                </a:solidFill>
              </a:rPr>
              <a:t>Java</a:t>
            </a:r>
            <a:r>
              <a:rPr lang="ja-JP" altLang="ja-JP" sz="3600" dirty="0">
                <a:solidFill>
                  <a:schemeClr val="tx2"/>
                </a:solidFill>
              </a:rPr>
              <a:t>に</a:t>
            </a:r>
            <a:r>
              <a:rPr lang="ja-JP" altLang="ja-JP" sz="3600" dirty="0" smtClean="0">
                <a:solidFill>
                  <a:schemeClr val="tx2"/>
                </a:solidFill>
              </a:rPr>
              <a:t>自信</a:t>
            </a:r>
            <a:r>
              <a:rPr lang="ja-JP" altLang="en-US" sz="3600" dirty="0" smtClean="0">
                <a:solidFill>
                  <a:schemeClr val="tx2"/>
                </a:solidFill>
              </a:rPr>
              <a:t>が増えた。</a:t>
            </a:r>
            <a:endParaRPr kumimoji="1" lang="ja-JP" altLang="en-US" sz="3600" dirty="0"/>
          </a:p>
        </p:txBody>
      </p:sp>
      <p:sp>
        <p:nvSpPr>
          <p:cNvPr id="4" name="爆発 1 3"/>
          <p:cNvSpPr/>
          <p:nvPr/>
        </p:nvSpPr>
        <p:spPr>
          <a:xfrm rot="21381617">
            <a:off x="170470" y="49982"/>
            <a:ext cx="2114882"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16</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74" y="3418411"/>
            <a:ext cx="3407098" cy="2675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8"/>
          <p:cNvSpPr/>
          <p:nvPr/>
        </p:nvSpPr>
        <p:spPr bwMode="auto">
          <a:xfrm>
            <a:off x="347686" y="1225717"/>
            <a:ext cx="5210695" cy="2232248"/>
          </a:xfrm>
          <a:custGeom>
            <a:avLst/>
            <a:gdLst>
              <a:gd name="T0" fmla="*/ 2147483647 w 2778"/>
              <a:gd name="T1" fmla="*/ 2147483647 h 1021"/>
              <a:gd name="T2" fmla="*/ 2147483647 w 2778"/>
              <a:gd name="T3" fmla="*/ 0 h 1021"/>
              <a:gd name="T4" fmla="*/ 0 w 2778"/>
              <a:gd name="T5" fmla="*/ 0 h 1021"/>
              <a:gd name="T6" fmla="*/ 0 w 2778"/>
              <a:gd name="T7" fmla="*/ 2147483647 h 1021"/>
              <a:gd name="T8" fmla="*/ 2147483647 w 2778"/>
              <a:gd name="T9" fmla="*/ 2147483647 h 1021"/>
              <a:gd name="T10" fmla="*/ 0 60000 65536"/>
              <a:gd name="T11" fmla="*/ 0 60000 65536"/>
              <a:gd name="T12" fmla="*/ 0 60000 65536"/>
              <a:gd name="T13" fmla="*/ 0 60000 65536"/>
              <a:gd name="T14" fmla="*/ 0 60000 65536"/>
              <a:gd name="T15" fmla="*/ 0 w 2778"/>
              <a:gd name="T16" fmla="*/ 0 h 1021"/>
              <a:gd name="T17" fmla="*/ 2778 w 2778"/>
              <a:gd name="T18" fmla="*/ 1021 h 1021"/>
            </a:gdLst>
            <a:ahLst/>
            <a:cxnLst>
              <a:cxn ang="T10">
                <a:pos x="T0" y="T1"/>
              </a:cxn>
              <a:cxn ang="T11">
                <a:pos x="T2" y="T3"/>
              </a:cxn>
              <a:cxn ang="T12">
                <a:pos x="T4" y="T5"/>
              </a:cxn>
              <a:cxn ang="T13">
                <a:pos x="T6" y="T7"/>
              </a:cxn>
              <a:cxn ang="T14">
                <a:pos x="T8" y="T9"/>
              </a:cxn>
            </a:cxnLst>
            <a:rect l="T15" t="T16" r="T17" b="T18"/>
            <a:pathLst>
              <a:path w="2778" h="1021">
                <a:moveTo>
                  <a:pt x="2778" y="1021"/>
                </a:moveTo>
                <a:lnTo>
                  <a:pt x="2382" y="0"/>
                </a:lnTo>
                <a:lnTo>
                  <a:pt x="0" y="0"/>
                </a:lnTo>
                <a:lnTo>
                  <a:pt x="0" y="1021"/>
                </a:lnTo>
                <a:lnTo>
                  <a:pt x="2778" y="1021"/>
                </a:lnTo>
                <a:close/>
              </a:path>
            </a:pathLst>
          </a:custGeom>
          <a:gradFill>
            <a:gsLst>
              <a:gs pos="0">
                <a:schemeClr val="bg1"/>
              </a:gs>
              <a:gs pos="70000">
                <a:schemeClr val="accent1">
                  <a:lumMod val="20000"/>
                  <a:lumOff val="80000"/>
                </a:schemeClr>
              </a:gs>
              <a:gs pos="100000">
                <a:schemeClr val="accent1">
                  <a:lumMod val="40000"/>
                  <a:lumOff val="60000"/>
                </a:schemeClr>
              </a:gs>
            </a:gsLst>
            <a:lin ang="0" scaled="0"/>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Freeform 17"/>
          <p:cNvSpPr/>
          <p:nvPr/>
        </p:nvSpPr>
        <p:spPr bwMode="auto">
          <a:xfrm>
            <a:off x="347686" y="3554918"/>
            <a:ext cx="5698288" cy="1620838"/>
          </a:xfrm>
          <a:custGeom>
            <a:avLst/>
            <a:gdLst>
              <a:gd name="T0" fmla="*/ 2147483647 w 10000"/>
              <a:gd name="T1" fmla="*/ 0 h 10000"/>
              <a:gd name="T2" fmla="*/ 0 w 10000"/>
              <a:gd name="T3" fmla="*/ 0 h 10000"/>
              <a:gd name="T4" fmla="*/ 0 w 10000"/>
              <a:gd name="T5" fmla="*/ 2147483647 h 10000"/>
              <a:gd name="T6" fmla="*/ 2147483647 w 10000"/>
              <a:gd name="T7" fmla="*/ 2147483647 h 10000"/>
              <a:gd name="T8" fmla="*/ 2147483647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10000" y="0"/>
                </a:moveTo>
                <a:lnTo>
                  <a:pt x="0" y="0"/>
                </a:lnTo>
                <a:lnTo>
                  <a:pt x="0" y="10000"/>
                </a:lnTo>
                <a:lnTo>
                  <a:pt x="7705" y="9844"/>
                </a:lnTo>
                <a:cubicBezTo>
                  <a:pt x="8470" y="6563"/>
                  <a:pt x="9176" y="2855"/>
                  <a:pt x="10000" y="0"/>
                </a:cubicBezTo>
                <a:close/>
              </a:path>
            </a:pathLst>
          </a:custGeom>
          <a:gradFill>
            <a:gsLst>
              <a:gs pos="0">
                <a:schemeClr val="bg1"/>
              </a:gs>
              <a:gs pos="70000">
                <a:schemeClr val="accent1">
                  <a:lumMod val="20000"/>
                  <a:lumOff val="80000"/>
                </a:schemeClr>
              </a:gs>
              <a:gs pos="100000">
                <a:schemeClr val="accent1">
                  <a:lumMod val="40000"/>
                  <a:lumOff val="60000"/>
                </a:schemeClr>
              </a:gs>
            </a:gsLst>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Freeform 16"/>
          <p:cNvSpPr/>
          <p:nvPr/>
        </p:nvSpPr>
        <p:spPr bwMode="auto">
          <a:xfrm>
            <a:off x="326425" y="4012537"/>
            <a:ext cx="5835972" cy="2752725"/>
          </a:xfrm>
          <a:custGeom>
            <a:avLst/>
            <a:gdLst>
              <a:gd name="connsiteX0" fmla="*/ 10000 w 10813"/>
              <a:gd name="connsiteY0" fmla="*/ 342 h 10342"/>
              <a:gd name="connsiteX1" fmla="*/ 8171 w 10813"/>
              <a:gd name="connsiteY1" fmla="*/ 4753 h 10342"/>
              <a:gd name="connsiteX2" fmla="*/ 0 w 10813"/>
              <a:gd name="connsiteY2" fmla="*/ 4753 h 10342"/>
              <a:gd name="connsiteX3" fmla="*/ 0 w 10813"/>
              <a:gd name="connsiteY3" fmla="*/ 10342 h 10342"/>
              <a:gd name="connsiteX4" fmla="*/ 7527 w 10813"/>
              <a:gd name="connsiteY4" fmla="*/ 10342 h 10342"/>
              <a:gd name="connsiteX5" fmla="*/ 10813 w 10813"/>
              <a:gd name="connsiteY5" fmla="*/ 0 h 10342"/>
              <a:gd name="connsiteX6" fmla="*/ 10000 w 10813"/>
              <a:gd name="connsiteY6" fmla="*/ 342 h 10342"/>
              <a:gd name="connsiteX0-1" fmla="*/ 10272 w 10813"/>
              <a:gd name="connsiteY0-2" fmla="*/ 0 h 10342"/>
              <a:gd name="connsiteX1-3" fmla="*/ 8171 w 10813"/>
              <a:gd name="connsiteY1-4" fmla="*/ 4753 h 10342"/>
              <a:gd name="connsiteX2-5" fmla="*/ 0 w 10813"/>
              <a:gd name="connsiteY2-6" fmla="*/ 4753 h 10342"/>
              <a:gd name="connsiteX3-7" fmla="*/ 0 w 10813"/>
              <a:gd name="connsiteY3-8" fmla="*/ 10342 h 10342"/>
              <a:gd name="connsiteX4-9" fmla="*/ 7527 w 10813"/>
              <a:gd name="connsiteY4-10" fmla="*/ 10342 h 10342"/>
              <a:gd name="connsiteX5-11" fmla="*/ 10813 w 10813"/>
              <a:gd name="connsiteY5-12" fmla="*/ 0 h 10342"/>
              <a:gd name="connsiteX6-13" fmla="*/ 10272 w 10813"/>
              <a:gd name="connsiteY6-14" fmla="*/ 0 h 10342"/>
              <a:gd name="connsiteX0-15" fmla="*/ 10112 w 10813"/>
              <a:gd name="connsiteY0-16" fmla="*/ 26 h 10342"/>
              <a:gd name="connsiteX1-17" fmla="*/ 8171 w 10813"/>
              <a:gd name="connsiteY1-18" fmla="*/ 4753 h 10342"/>
              <a:gd name="connsiteX2-19" fmla="*/ 0 w 10813"/>
              <a:gd name="connsiteY2-20" fmla="*/ 4753 h 10342"/>
              <a:gd name="connsiteX3-21" fmla="*/ 0 w 10813"/>
              <a:gd name="connsiteY3-22" fmla="*/ 10342 h 10342"/>
              <a:gd name="connsiteX4-23" fmla="*/ 7527 w 10813"/>
              <a:gd name="connsiteY4-24" fmla="*/ 10342 h 10342"/>
              <a:gd name="connsiteX5-25" fmla="*/ 10813 w 10813"/>
              <a:gd name="connsiteY5-26" fmla="*/ 0 h 10342"/>
              <a:gd name="connsiteX6-27" fmla="*/ 10112 w 10813"/>
              <a:gd name="connsiteY6-28" fmla="*/ 26 h 10342"/>
              <a:gd name="connsiteX0-29" fmla="*/ 10112 w 10691"/>
              <a:gd name="connsiteY0-30" fmla="*/ 0 h 10316"/>
              <a:gd name="connsiteX1-31" fmla="*/ 8171 w 10691"/>
              <a:gd name="connsiteY1-32" fmla="*/ 4727 h 10316"/>
              <a:gd name="connsiteX2-33" fmla="*/ 0 w 10691"/>
              <a:gd name="connsiteY2-34" fmla="*/ 4727 h 10316"/>
              <a:gd name="connsiteX3-35" fmla="*/ 0 w 10691"/>
              <a:gd name="connsiteY3-36" fmla="*/ 10316 h 10316"/>
              <a:gd name="connsiteX4-37" fmla="*/ 7527 w 10691"/>
              <a:gd name="connsiteY4-38" fmla="*/ 10316 h 10316"/>
              <a:gd name="connsiteX5-39" fmla="*/ 10691 w 10691"/>
              <a:gd name="connsiteY5-40" fmla="*/ 373 h 10316"/>
              <a:gd name="connsiteX6-41" fmla="*/ 10112 w 10691"/>
              <a:gd name="connsiteY6-42" fmla="*/ 0 h 10316"/>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Lst>
            <a:rect l="l" t="t" r="r" b="b"/>
            <a:pathLst>
              <a:path w="10691" h="10316">
                <a:moveTo>
                  <a:pt x="10112" y="0"/>
                </a:moveTo>
                <a:lnTo>
                  <a:pt x="8171" y="4727"/>
                </a:lnTo>
                <a:lnTo>
                  <a:pt x="0" y="4727"/>
                </a:lnTo>
                <a:lnTo>
                  <a:pt x="0" y="10316"/>
                </a:lnTo>
                <a:lnTo>
                  <a:pt x="7527" y="10316"/>
                </a:lnTo>
                <a:lnTo>
                  <a:pt x="10691" y="373"/>
                </a:lnTo>
                <a:lnTo>
                  <a:pt x="10112" y="0"/>
                </a:lnTo>
                <a:close/>
              </a:path>
            </a:pathLst>
          </a:custGeom>
          <a:gradFill>
            <a:gsLst>
              <a:gs pos="0">
                <a:schemeClr val="bg1"/>
              </a:gs>
              <a:gs pos="70000">
                <a:schemeClr val="accent1">
                  <a:lumMod val="20000"/>
                  <a:lumOff val="80000"/>
                </a:schemeClr>
              </a:gs>
              <a:gs pos="100000">
                <a:schemeClr val="accent1">
                  <a:lumMod val="40000"/>
                  <a:lumOff val="60000"/>
                </a:schemeClr>
              </a:gs>
            </a:gsLst>
          </a:gradFill>
          <a:ln w="9525" cap="flat" cmpd="sng">
            <a:noFill/>
            <a:prstDash val="solid"/>
            <a:round/>
          </a:ln>
          <a:effectLst/>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Freeform 15"/>
          <p:cNvSpPr/>
          <p:nvPr/>
        </p:nvSpPr>
        <p:spPr bwMode="auto">
          <a:xfrm>
            <a:off x="6396824" y="1357451"/>
            <a:ext cx="5314212" cy="2232248"/>
          </a:xfrm>
          <a:custGeom>
            <a:avLst/>
            <a:gdLst>
              <a:gd name="T0" fmla="*/ 0 w 10000"/>
              <a:gd name="T1" fmla="*/ 2147483647 h 10000"/>
              <a:gd name="T2" fmla="*/ 2147483647 w 10000"/>
              <a:gd name="T3" fmla="*/ 0 h 10000"/>
              <a:gd name="T4" fmla="*/ 2147483647 w 10000"/>
              <a:gd name="T5" fmla="*/ 0 h 10000"/>
              <a:gd name="T6" fmla="*/ 2147483647 w 10000"/>
              <a:gd name="T7" fmla="*/ 2147483647 h 10000"/>
              <a:gd name="T8" fmla="*/ 2147483647 w 10000"/>
              <a:gd name="T9" fmla="*/ 2147483647 h 10000"/>
              <a:gd name="T10" fmla="*/ 0 w 10000"/>
              <a:gd name="T11" fmla="*/ 2147483647 h 10000"/>
              <a:gd name="T12" fmla="*/ 0 60000 65536"/>
              <a:gd name="T13" fmla="*/ 0 60000 65536"/>
              <a:gd name="T14" fmla="*/ 0 60000 65536"/>
              <a:gd name="T15" fmla="*/ 0 60000 65536"/>
              <a:gd name="T16" fmla="*/ 0 60000 65536"/>
              <a:gd name="T17" fmla="*/ 0 60000 65536"/>
              <a:gd name="T18" fmla="*/ 0 w 10000"/>
              <a:gd name="T19" fmla="*/ 0 h 10000"/>
              <a:gd name="T20" fmla="*/ 10000 w 10000"/>
              <a:gd name="T21" fmla="*/ 10000 h 10000"/>
            </a:gdLst>
            <a:ahLst/>
            <a:cxnLst>
              <a:cxn ang="T12">
                <a:pos x="T0" y="T1"/>
              </a:cxn>
              <a:cxn ang="T13">
                <a:pos x="T2" y="T3"/>
              </a:cxn>
              <a:cxn ang="T14">
                <a:pos x="T4" y="T5"/>
              </a:cxn>
              <a:cxn ang="T15">
                <a:pos x="T6" y="T7"/>
              </a:cxn>
              <a:cxn ang="T16">
                <a:pos x="T8" y="T9"/>
              </a:cxn>
              <a:cxn ang="T17">
                <a:pos x="T10" y="T11"/>
              </a:cxn>
            </a:cxnLst>
            <a:rect l="T18" t="T19" r="T20" b="T21"/>
            <a:pathLst>
              <a:path w="10000" h="10000">
                <a:moveTo>
                  <a:pt x="0" y="10000"/>
                </a:moveTo>
                <a:lnTo>
                  <a:pt x="1971" y="0"/>
                </a:lnTo>
                <a:lnTo>
                  <a:pt x="10000" y="0"/>
                </a:lnTo>
                <a:lnTo>
                  <a:pt x="10000" y="8856"/>
                </a:lnTo>
                <a:lnTo>
                  <a:pt x="1687" y="9146"/>
                </a:lnTo>
                <a:cubicBezTo>
                  <a:pt x="1125" y="9431"/>
                  <a:pt x="663" y="9951"/>
                  <a:pt x="0" y="10000"/>
                </a:cubicBezTo>
                <a:close/>
              </a:path>
            </a:pathLst>
          </a:custGeom>
          <a:gradFill>
            <a:gsLst>
              <a:gs pos="0">
                <a:schemeClr val="bg1"/>
              </a:gs>
              <a:gs pos="70000">
                <a:schemeClr val="accent1">
                  <a:lumMod val="20000"/>
                  <a:lumOff val="80000"/>
                </a:schemeClr>
              </a:gs>
              <a:gs pos="100000">
                <a:schemeClr val="accent1">
                  <a:lumMod val="40000"/>
                  <a:lumOff val="60000"/>
                </a:schemeClr>
              </a:gs>
            </a:gsLst>
            <a:lin ang="7200000" scaled="0"/>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Freeform 14"/>
          <p:cNvSpPr/>
          <p:nvPr/>
        </p:nvSpPr>
        <p:spPr bwMode="auto">
          <a:xfrm>
            <a:off x="6205745" y="3496978"/>
            <a:ext cx="5537547" cy="1620838"/>
          </a:xfrm>
          <a:custGeom>
            <a:avLst/>
            <a:gdLst>
              <a:gd name="T0" fmla="*/ 0 w 10000"/>
              <a:gd name="T1" fmla="*/ 2147483647 h 10000"/>
              <a:gd name="T2" fmla="*/ 2147483647 w 10000"/>
              <a:gd name="T3" fmla="*/ 0 h 10000"/>
              <a:gd name="T4" fmla="*/ 2147483647 w 10000"/>
              <a:gd name="T5" fmla="*/ 0 h 10000"/>
              <a:gd name="T6" fmla="*/ 2147483647 w 10000"/>
              <a:gd name="T7" fmla="*/ 2147483647 h 10000"/>
              <a:gd name="T8" fmla="*/ 2147483647 w 10000"/>
              <a:gd name="T9" fmla="*/ 2147483647 h 10000"/>
              <a:gd name="T10" fmla="*/ 2147483647 w 10000"/>
              <a:gd name="T11" fmla="*/ 2147483647 h 10000"/>
              <a:gd name="T12" fmla="*/ 0 w 10000"/>
              <a:gd name="T13" fmla="*/ 2147483647 h 10000"/>
              <a:gd name="T14" fmla="*/ 0 60000 65536"/>
              <a:gd name="T15" fmla="*/ 0 60000 65536"/>
              <a:gd name="T16" fmla="*/ 0 60000 65536"/>
              <a:gd name="T17" fmla="*/ 0 60000 65536"/>
              <a:gd name="T18" fmla="*/ 0 60000 65536"/>
              <a:gd name="T19" fmla="*/ 0 60000 65536"/>
              <a:gd name="T20" fmla="*/ 0 60000 65536"/>
              <a:gd name="T21" fmla="*/ 0 w 10000"/>
              <a:gd name="T22" fmla="*/ 0 h 10000"/>
              <a:gd name="T23" fmla="*/ 10000 w 10000"/>
              <a:gd name="T24" fmla="*/ 10000 h 1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00" h="10000">
                <a:moveTo>
                  <a:pt x="0" y="1172"/>
                </a:moveTo>
                <a:lnTo>
                  <a:pt x="1799" y="0"/>
                </a:lnTo>
                <a:lnTo>
                  <a:pt x="10000" y="0"/>
                </a:lnTo>
                <a:lnTo>
                  <a:pt x="10000" y="10000"/>
                </a:lnTo>
                <a:lnTo>
                  <a:pt x="2000" y="9998"/>
                </a:lnTo>
                <a:lnTo>
                  <a:pt x="1232" y="6518"/>
                </a:lnTo>
                <a:lnTo>
                  <a:pt x="0" y="1172"/>
                </a:lnTo>
                <a:close/>
              </a:path>
            </a:pathLst>
          </a:custGeom>
          <a:gradFill>
            <a:gsLst>
              <a:gs pos="0">
                <a:schemeClr val="bg1"/>
              </a:gs>
              <a:gs pos="70000">
                <a:schemeClr val="accent1">
                  <a:lumMod val="20000"/>
                  <a:lumOff val="80000"/>
                </a:schemeClr>
              </a:gs>
              <a:gs pos="100000">
                <a:schemeClr val="accent1">
                  <a:lumMod val="40000"/>
                  <a:lumOff val="60000"/>
                </a:schemeClr>
              </a:gs>
            </a:gsLst>
            <a:lin ang="9600000" scaled="0"/>
          </a:gradFill>
          <a:ln w="9525">
            <a:noFill/>
            <a:round/>
          </a:ln>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Freeform 13"/>
          <p:cNvSpPr/>
          <p:nvPr/>
        </p:nvSpPr>
        <p:spPr bwMode="auto">
          <a:xfrm>
            <a:off x="6260035" y="4319291"/>
            <a:ext cx="5472608" cy="2452992"/>
          </a:xfrm>
          <a:custGeom>
            <a:avLst/>
            <a:gdLst>
              <a:gd name="connsiteX0" fmla="*/ 733 w 10528"/>
              <a:gd name="connsiteY0" fmla="*/ 1157 h 11157"/>
              <a:gd name="connsiteX1" fmla="*/ 1957 w 10528"/>
              <a:gd name="connsiteY1" fmla="*/ 3464 h 11157"/>
              <a:gd name="connsiteX2" fmla="*/ 10528 w 10528"/>
              <a:gd name="connsiteY2" fmla="*/ 3464 h 11157"/>
              <a:gd name="connsiteX3" fmla="*/ 10427 w 10528"/>
              <a:gd name="connsiteY3" fmla="*/ 11157 h 11157"/>
              <a:gd name="connsiteX4" fmla="*/ 2364 w 10528"/>
              <a:gd name="connsiteY4" fmla="*/ 11157 h 11157"/>
              <a:gd name="connsiteX5" fmla="*/ 2159 w 10528"/>
              <a:gd name="connsiteY5" fmla="*/ 6734 h 11157"/>
              <a:gd name="connsiteX6" fmla="*/ 0 w 10528"/>
              <a:gd name="connsiteY6" fmla="*/ 0 h 11157"/>
              <a:gd name="connsiteX7" fmla="*/ 733 w 10528"/>
              <a:gd name="connsiteY7" fmla="*/ 1157 h 11157"/>
              <a:gd name="connsiteX0-1" fmla="*/ 0 w 10528"/>
              <a:gd name="connsiteY0-2" fmla="*/ 0 h 11926"/>
              <a:gd name="connsiteX1-3" fmla="*/ 1957 w 10528"/>
              <a:gd name="connsiteY1-4" fmla="*/ 4233 h 11926"/>
              <a:gd name="connsiteX2-5" fmla="*/ 10528 w 10528"/>
              <a:gd name="connsiteY2-6" fmla="*/ 4233 h 11926"/>
              <a:gd name="connsiteX3-7" fmla="*/ 10427 w 10528"/>
              <a:gd name="connsiteY3-8" fmla="*/ 11926 h 11926"/>
              <a:gd name="connsiteX4-9" fmla="*/ 2364 w 10528"/>
              <a:gd name="connsiteY4-10" fmla="*/ 11926 h 11926"/>
              <a:gd name="connsiteX5-11" fmla="*/ 2159 w 10528"/>
              <a:gd name="connsiteY5-12" fmla="*/ 7503 h 11926"/>
              <a:gd name="connsiteX6-13" fmla="*/ 0 w 10528"/>
              <a:gd name="connsiteY6-14" fmla="*/ 769 h 11926"/>
              <a:gd name="connsiteX7-15" fmla="*/ 0 w 10528"/>
              <a:gd name="connsiteY7-16" fmla="*/ 0 h 11926"/>
              <a:gd name="connsiteX0-17" fmla="*/ 0 w 10528"/>
              <a:gd name="connsiteY0-18" fmla="*/ 0 h 11926"/>
              <a:gd name="connsiteX1-19" fmla="*/ 1842 w 10528"/>
              <a:gd name="connsiteY1-20" fmla="*/ 4616 h 11926"/>
              <a:gd name="connsiteX2-21" fmla="*/ 10528 w 10528"/>
              <a:gd name="connsiteY2-22" fmla="*/ 4233 h 11926"/>
              <a:gd name="connsiteX3-23" fmla="*/ 10427 w 10528"/>
              <a:gd name="connsiteY3-24" fmla="*/ 11926 h 11926"/>
              <a:gd name="connsiteX4-25" fmla="*/ 2364 w 10528"/>
              <a:gd name="connsiteY4-26" fmla="*/ 11926 h 11926"/>
              <a:gd name="connsiteX5-27" fmla="*/ 2159 w 10528"/>
              <a:gd name="connsiteY5-28" fmla="*/ 7503 h 11926"/>
              <a:gd name="connsiteX6-29" fmla="*/ 0 w 10528"/>
              <a:gd name="connsiteY6-30" fmla="*/ 769 h 11926"/>
              <a:gd name="connsiteX7-31" fmla="*/ 0 w 10528"/>
              <a:gd name="connsiteY7-32" fmla="*/ 0 h 11926"/>
              <a:gd name="connsiteX0-33" fmla="*/ 0 w 10529"/>
              <a:gd name="connsiteY0-34" fmla="*/ 0 h 11926"/>
              <a:gd name="connsiteX1-35" fmla="*/ 1842 w 10529"/>
              <a:gd name="connsiteY1-36" fmla="*/ 4616 h 11926"/>
              <a:gd name="connsiteX2-37" fmla="*/ 10529 w 10529"/>
              <a:gd name="connsiteY2-38" fmla="*/ 4616 h 11926"/>
              <a:gd name="connsiteX3-39" fmla="*/ 10427 w 10529"/>
              <a:gd name="connsiteY3-40" fmla="*/ 11926 h 11926"/>
              <a:gd name="connsiteX4-41" fmla="*/ 2364 w 10529"/>
              <a:gd name="connsiteY4-42" fmla="*/ 11926 h 11926"/>
              <a:gd name="connsiteX5-43" fmla="*/ 2159 w 10529"/>
              <a:gd name="connsiteY5-44" fmla="*/ 7503 h 11926"/>
              <a:gd name="connsiteX6-45" fmla="*/ 0 w 10529"/>
              <a:gd name="connsiteY6-46" fmla="*/ 769 h 11926"/>
              <a:gd name="connsiteX7-47" fmla="*/ 0 w 10529"/>
              <a:gd name="connsiteY7-48" fmla="*/ 0 h 11926"/>
              <a:gd name="connsiteX0-49" fmla="*/ 278 w 10529"/>
              <a:gd name="connsiteY0-50" fmla="*/ 0 h 11607"/>
              <a:gd name="connsiteX1-51" fmla="*/ 1842 w 10529"/>
              <a:gd name="connsiteY1-52" fmla="*/ 4297 h 11607"/>
              <a:gd name="connsiteX2-53" fmla="*/ 10529 w 10529"/>
              <a:gd name="connsiteY2-54" fmla="*/ 4297 h 11607"/>
              <a:gd name="connsiteX3-55" fmla="*/ 10427 w 10529"/>
              <a:gd name="connsiteY3-56" fmla="*/ 11607 h 11607"/>
              <a:gd name="connsiteX4-57" fmla="*/ 2364 w 10529"/>
              <a:gd name="connsiteY4-58" fmla="*/ 11607 h 11607"/>
              <a:gd name="connsiteX5-59" fmla="*/ 2159 w 10529"/>
              <a:gd name="connsiteY5-60" fmla="*/ 7184 h 11607"/>
              <a:gd name="connsiteX6-61" fmla="*/ 0 w 10529"/>
              <a:gd name="connsiteY6-62" fmla="*/ 450 h 11607"/>
              <a:gd name="connsiteX7-63" fmla="*/ 278 w 10529"/>
              <a:gd name="connsiteY7-64" fmla="*/ 0 h 11607"/>
              <a:gd name="connsiteX0-65" fmla="*/ 278 w 10529"/>
              <a:gd name="connsiteY0-66" fmla="*/ 0 h 11607"/>
              <a:gd name="connsiteX1-67" fmla="*/ 1842 w 10529"/>
              <a:gd name="connsiteY1-68" fmla="*/ 4297 h 11607"/>
              <a:gd name="connsiteX2-69" fmla="*/ 10529 w 10529"/>
              <a:gd name="connsiteY2-70" fmla="*/ 4297 h 11607"/>
              <a:gd name="connsiteX3-71" fmla="*/ 10427 w 10529"/>
              <a:gd name="connsiteY3-72" fmla="*/ 11607 h 11607"/>
              <a:gd name="connsiteX4-73" fmla="*/ 2364 w 10529"/>
              <a:gd name="connsiteY4-74" fmla="*/ 11607 h 11607"/>
              <a:gd name="connsiteX5-75" fmla="*/ 1986 w 10529"/>
              <a:gd name="connsiteY5-76" fmla="*/ 7266 h 11607"/>
              <a:gd name="connsiteX6-77" fmla="*/ 0 w 10529"/>
              <a:gd name="connsiteY6-78" fmla="*/ 450 h 11607"/>
              <a:gd name="connsiteX7-79" fmla="*/ 278 w 10529"/>
              <a:gd name="connsiteY7-80" fmla="*/ 0 h 11607"/>
              <a:gd name="connsiteX0-81" fmla="*/ 325 w 10576"/>
              <a:gd name="connsiteY0-82" fmla="*/ 0 h 11607"/>
              <a:gd name="connsiteX1-83" fmla="*/ 1889 w 10576"/>
              <a:gd name="connsiteY1-84" fmla="*/ 4297 h 11607"/>
              <a:gd name="connsiteX2-85" fmla="*/ 10576 w 10576"/>
              <a:gd name="connsiteY2-86" fmla="*/ 4297 h 11607"/>
              <a:gd name="connsiteX3-87" fmla="*/ 10474 w 10576"/>
              <a:gd name="connsiteY3-88" fmla="*/ 11607 h 11607"/>
              <a:gd name="connsiteX4-89" fmla="*/ 2411 w 10576"/>
              <a:gd name="connsiteY4-90" fmla="*/ 11607 h 11607"/>
              <a:gd name="connsiteX5-91" fmla="*/ 2033 w 10576"/>
              <a:gd name="connsiteY5-92" fmla="*/ 7266 h 11607"/>
              <a:gd name="connsiteX6-93" fmla="*/ 0 w 10576"/>
              <a:gd name="connsiteY6-94" fmla="*/ 481 h 11607"/>
              <a:gd name="connsiteX7-95" fmla="*/ 325 w 10576"/>
              <a:gd name="connsiteY7-96" fmla="*/ 0 h 11607"/>
              <a:gd name="connsiteX0-97" fmla="*/ 325 w 10576"/>
              <a:gd name="connsiteY0-98" fmla="*/ 0 h 11607"/>
              <a:gd name="connsiteX1-99" fmla="*/ 1889 w 10576"/>
              <a:gd name="connsiteY1-100" fmla="*/ 4297 h 11607"/>
              <a:gd name="connsiteX2-101" fmla="*/ 10576 w 10576"/>
              <a:gd name="connsiteY2-102" fmla="*/ 4297 h 11607"/>
              <a:gd name="connsiteX3-103" fmla="*/ 10474 w 10576"/>
              <a:gd name="connsiteY3-104" fmla="*/ 11607 h 11607"/>
              <a:gd name="connsiteX4-105" fmla="*/ 2411 w 10576"/>
              <a:gd name="connsiteY4-106" fmla="*/ 11607 h 11607"/>
              <a:gd name="connsiteX5-107" fmla="*/ 2033 w 10576"/>
              <a:gd name="connsiteY5-108" fmla="*/ 7266 h 11607"/>
              <a:gd name="connsiteX6-109" fmla="*/ 0 w 10576"/>
              <a:gd name="connsiteY6-110" fmla="*/ 481 h 11607"/>
              <a:gd name="connsiteX7-111" fmla="*/ 325 w 10576"/>
              <a:gd name="connsiteY7-112" fmla="*/ 0 h 11607"/>
            </a:gdLst>
            <a:ahLst/>
            <a:cxnLst>
              <a:cxn ang="0">
                <a:pos x="connsiteX0-97" y="connsiteY0-98"/>
              </a:cxn>
              <a:cxn ang="0">
                <a:pos x="connsiteX1-99" y="connsiteY1-100"/>
              </a:cxn>
              <a:cxn ang="0">
                <a:pos x="connsiteX2-101" y="connsiteY2-102"/>
              </a:cxn>
              <a:cxn ang="0">
                <a:pos x="connsiteX3-103" y="connsiteY3-104"/>
              </a:cxn>
              <a:cxn ang="0">
                <a:pos x="connsiteX4-105" y="connsiteY4-106"/>
              </a:cxn>
              <a:cxn ang="0">
                <a:pos x="connsiteX5-107" y="connsiteY5-108"/>
              </a:cxn>
              <a:cxn ang="0">
                <a:pos x="connsiteX6-109" y="connsiteY6-110"/>
              </a:cxn>
              <a:cxn ang="0">
                <a:pos x="connsiteX7-111" y="connsiteY7-112"/>
              </a:cxn>
            </a:cxnLst>
            <a:rect l="l" t="t" r="r" b="b"/>
            <a:pathLst>
              <a:path w="10576" h="11607">
                <a:moveTo>
                  <a:pt x="325" y="0"/>
                </a:moveTo>
                <a:lnTo>
                  <a:pt x="1889" y="4297"/>
                </a:lnTo>
                <a:lnTo>
                  <a:pt x="10576" y="4297"/>
                </a:lnTo>
                <a:cubicBezTo>
                  <a:pt x="10542" y="6861"/>
                  <a:pt x="10508" y="9043"/>
                  <a:pt x="10474" y="11607"/>
                </a:cubicBezTo>
                <a:lnTo>
                  <a:pt x="2411" y="11607"/>
                </a:lnTo>
                <a:cubicBezTo>
                  <a:pt x="2343" y="10133"/>
                  <a:pt x="2101" y="8740"/>
                  <a:pt x="2033" y="7266"/>
                </a:cubicBezTo>
                <a:cubicBezTo>
                  <a:pt x="1355" y="5004"/>
                  <a:pt x="1067" y="4088"/>
                  <a:pt x="0" y="481"/>
                </a:cubicBezTo>
                <a:lnTo>
                  <a:pt x="325" y="0"/>
                </a:lnTo>
                <a:close/>
              </a:path>
            </a:pathLst>
          </a:custGeom>
          <a:gradFill>
            <a:gsLst>
              <a:gs pos="0">
                <a:schemeClr val="bg1"/>
              </a:gs>
              <a:gs pos="70000">
                <a:schemeClr val="accent1">
                  <a:lumMod val="20000"/>
                  <a:lumOff val="80000"/>
                </a:schemeClr>
              </a:gs>
              <a:gs pos="100000">
                <a:schemeClr val="accent1">
                  <a:lumMod val="40000"/>
                  <a:lumOff val="60000"/>
                </a:schemeClr>
              </a:gs>
            </a:gsLst>
            <a:lin ang="9600000" scaled="0"/>
          </a:gradFill>
          <a:ln w="9525" cap="flat" cmpd="sng">
            <a:noFill/>
            <a:prstDash val="solid"/>
            <a:round/>
          </a:ln>
          <a:effectLst/>
        </p:spPr>
        <p:txBody>
          <a:bodyPr wrap="none" anchor="ctr"/>
          <a:lstStyle/>
          <a:p>
            <a:pPr algn="l">
              <a:defRPr/>
            </a:pPr>
            <a:endParaRPr lang="ja-JP" altLang="en-US">
              <a:latin typeface="Meiryo UI" panose="020B0604030504040204" pitchFamily="50" charset="-128"/>
              <a:ea typeface="Meiryo UI" panose="020B0604030504040204" pitchFamily="50" charset="-128"/>
              <a:cs typeface="Meiryo UI" panose="020B0604030504040204" pitchFamily="50" charset="-128"/>
            </a:endParaRPr>
          </a:p>
        </p:txBody>
      </p:sp>
      <p:pic>
        <p:nvPicPr>
          <p:cNvPr id="12" name="Picture 63" descr="F:\kamimura\クリップ画像\flat icon4\Data-Configuration-256.png"/>
          <p:cNvPicPr>
            <a:picLocks noChangeAspect="1" noChangeArrowheads="1"/>
          </p:cNvPicPr>
          <p:nvPr/>
        </p:nvPicPr>
        <p:blipFill>
          <a:blip r:embed="rId3" cstate="print">
            <a:duotone>
              <a:schemeClr val="accent3">
                <a:shade val="45000"/>
                <a:satMod val="135000"/>
              </a:schemeClr>
              <a:prstClr val="white"/>
            </a:duotone>
          </a:blip>
          <a:srcRect/>
          <a:stretch>
            <a:fillRect/>
          </a:stretch>
        </p:blipFill>
        <p:spPr bwMode="auto">
          <a:xfrm>
            <a:off x="5595213" y="5259794"/>
            <a:ext cx="1483185" cy="1483185"/>
          </a:xfrm>
          <a:prstGeom prst="rect">
            <a:avLst/>
          </a:prstGeom>
          <a:noFill/>
        </p:spPr>
      </p:pic>
      <p:sp>
        <p:nvSpPr>
          <p:cNvPr id="13" name="上矢印 1"/>
          <p:cNvSpPr>
            <a:spLocks noChangeArrowheads="1"/>
          </p:cNvSpPr>
          <p:nvPr/>
        </p:nvSpPr>
        <p:spPr bwMode="auto">
          <a:xfrm>
            <a:off x="5701768" y="3963455"/>
            <a:ext cx="1046163" cy="1135444"/>
          </a:xfrm>
          <a:prstGeom prst="upArrow">
            <a:avLst>
              <a:gd name="adj1" fmla="val 50000"/>
              <a:gd name="adj2" fmla="val 50000"/>
            </a:avLst>
          </a:prstGeom>
          <a:solidFill>
            <a:srgbClr val="D99694"/>
          </a:solidFill>
          <a:ln w="9525" algn="ctr">
            <a:solidFill>
              <a:srgbClr val="D99694"/>
            </a:solidFill>
            <a:round/>
          </a:ln>
        </p:spPr>
        <p:txBody>
          <a:bodyPr wrap="none" lIns="90000" tIns="46800" rIns="90000" bIns="46800" anchor="ctr"/>
          <a:lstStyle/>
          <a:p>
            <a:endParaRPr lang="ja-JP" altLang="en-US" sz="11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Oval 26"/>
          <p:cNvSpPr>
            <a:spLocks noChangeArrowheads="1"/>
          </p:cNvSpPr>
          <p:nvPr/>
        </p:nvSpPr>
        <p:spPr bwMode="auto">
          <a:xfrm>
            <a:off x="362211" y="1256357"/>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ja-JP" altLang="en-US"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検索</a:t>
            </a:r>
          </a:p>
        </p:txBody>
      </p:sp>
      <p:sp>
        <p:nvSpPr>
          <p:cNvPr id="15" name="Oval 26"/>
          <p:cNvSpPr>
            <a:spLocks noChangeArrowheads="1"/>
          </p:cNvSpPr>
          <p:nvPr/>
        </p:nvSpPr>
        <p:spPr bwMode="auto">
          <a:xfrm>
            <a:off x="362211" y="3602168"/>
            <a:ext cx="1749041"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ja-JP" altLang="en-US"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Oval 26"/>
          <p:cNvSpPr>
            <a:spLocks noChangeArrowheads="1"/>
          </p:cNvSpPr>
          <p:nvPr/>
        </p:nvSpPr>
        <p:spPr bwMode="auto">
          <a:xfrm>
            <a:off x="328986" y="5235431"/>
            <a:ext cx="1762670"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ja-JP" altLang="en-US" sz="18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掲示配信</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Oval 26"/>
          <p:cNvSpPr>
            <a:spLocks noChangeArrowheads="1"/>
          </p:cNvSpPr>
          <p:nvPr/>
        </p:nvSpPr>
        <p:spPr bwMode="auto">
          <a:xfrm>
            <a:off x="10056167" y="1377387"/>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zh-CN" altLang="en-US"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教务管理</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Oval 26"/>
          <p:cNvSpPr>
            <a:spLocks noChangeArrowheads="1"/>
          </p:cNvSpPr>
          <p:nvPr/>
        </p:nvSpPr>
        <p:spPr bwMode="auto">
          <a:xfrm>
            <a:off x="10086405" y="3509718"/>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zh-CN" altLang="en-US" sz="18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人事管理</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Oval 26"/>
          <p:cNvSpPr>
            <a:spLocks noChangeArrowheads="1"/>
          </p:cNvSpPr>
          <p:nvPr/>
        </p:nvSpPr>
        <p:spPr bwMode="auto">
          <a:xfrm>
            <a:off x="10086405" y="5259794"/>
            <a:ext cx="1646238" cy="620712"/>
          </a:xfrm>
          <a:prstGeom prst="ellipse">
            <a:avLst/>
          </a:prstGeom>
          <a:gradFill rotWithShape="1">
            <a:gsLst>
              <a:gs pos="0">
                <a:srgbClr val="FFCC00">
                  <a:gamma/>
                  <a:tint val="0"/>
                  <a:invGamma/>
                </a:srgbClr>
              </a:gs>
              <a:gs pos="100000">
                <a:srgbClr val="C0FF0D"/>
              </a:gs>
            </a:gsLst>
            <a:path path="shape">
              <a:fillToRect l="50000" t="50000" r="50000" b="50000"/>
            </a:path>
          </a:gradFill>
          <a:ln w="9525">
            <a:noFill/>
            <a:round/>
          </a:ln>
          <a:effectLst>
            <a:outerShdw blurRad="63500" sx="102000" sy="102000" algn="ctr" rotWithShape="0">
              <a:prstClr val="black">
                <a:alpha val="40000"/>
              </a:prstClr>
            </a:outerShdw>
          </a:effectLst>
        </p:spPr>
        <p:txBody>
          <a:bodyPr wrap="none" anchor="ctr"/>
          <a:lstStyle/>
          <a:p>
            <a:pPr algn="ctr">
              <a:defRPr/>
            </a:pPr>
            <a:r>
              <a:rPr lang="zh-CN" altLang="en-US"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設備管理</a:t>
            </a:r>
            <a:endParaRPr lang="ja-JP" altLang="en-US" sz="1800" dirty="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33"/>
          <p:cNvSpPr>
            <a:spLocks noChangeArrowheads="1"/>
          </p:cNvSpPr>
          <p:nvPr/>
        </p:nvSpPr>
        <p:spPr bwMode="auto">
          <a:xfrm>
            <a:off x="2110185" y="1369933"/>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■成績検索</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■授業検索</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個人</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情報検索</a:t>
            </a:r>
            <a:r>
              <a:rPr lang="en-US" altLang="ja-JP" sz="20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33"/>
          <p:cNvSpPr>
            <a:spLocks noChangeArrowheads="1"/>
          </p:cNvSpPr>
          <p:nvPr/>
        </p:nvSpPr>
        <p:spPr bwMode="auto">
          <a:xfrm>
            <a:off x="2110186" y="3682344"/>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a:t>
            </a:r>
            <a:r>
              <a:rPr lang="ja-JP" altLang="en-US" sz="2000" b="1" u="sng" dirty="0" smtClean="0">
                <a:latin typeface="Meiryo UI" panose="020B0604030504040204" pitchFamily="50" charset="-128"/>
                <a:ea typeface="Meiryo UI" panose="020B0604030504040204" pitchFamily="50" charset="-128"/>
                <a:cs typeface="Meiryo UI" panose="020B0604030504040204" pitchFamily="50" charset="-128"/>
              </a:rPr>
              <a:t>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ビデオ学習</a:t>
            </a:r>
            <a:r>
              <a:rPr lang="en-US" altLang="ja-JP" sz="2000" u="sng" dirty="0" smtClean="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smtClean="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u="sng" dirty="0" smtClean="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endPar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ビデオレコード</a:t>
            </a:r>
            <a:r>
              <a:rPr lang="en-US" altLang="ja-JP"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ビデオ</a:t>
            </a:r>
            <a:r>
              <a:rPr lang="zh-CN" altLang="en-US"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管理</a:t>
            </a:r>
            <a:r>
              <a:rPr lang="en-US" altLang="zh-CN"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zh-CN" sz="2000" dirty="0" smtClean="0">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Text Box 29"/>
          <p:cNvSpPr txBox="1">
            <a:spLocks noChangeArrowheads="1"/>
          </p:cNvSpPr>
          <p:nvPr/>
        </p:nvSpPr>
        <p:spPr bwMode="auto">
          <a:xfrm>
            <a:off x="5442567" y="5242134"/>
            <a:ext cx="1665784" cy="646331"/>
          </a:xfrm>
          <a:prstGeom prst="rect">
            <a:avLst/>
          </a:prstGeom>
          <a:noFill/>
          <a:ln w="9525" algn="ctr">
            <a:noFill/>
            <a:miter lim="800000"/>
          </a:ln>
        </p:spPr>
        <p:txBody>
          <a:bodyPr wrap="square">
            <a:spAutoFit/>
          </a:bodyPr>
          <a:lstStyle/>
          <a:p>
            <a:pPr algn="ctr">
              <a:spcBef>
                <a:spcPts val="0"/>
              </a:spcBef>
              <a:spcAft>
                <a:spcPts val="0"/>
              </a:spcAft>
              <a:defRPr/>
            </a:pPr>
            <a:r>
              <a:rPr lang="zh-CN" altLang="en-US" b="1" dirty="0" smtClean="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学校</a:t>
            </a:r>
            <a:r>
              <a:rPr lang="ja-JP" altLang="en-US" b="1" dirty="0" smtClean="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b="1" dirty="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spcAft>
                <a:spcPts val="600"/>
              </a:spcAft>
              <a:defRPr/>
            </a:pPr>
            <a:r>
              <a:rPr lang="ja-JP" altLang="en-US" b="1" dirty="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データベース</a:t>
            </a: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9459" y="1071055"/>
            <a:ext cx="1247903" cy="1247903"/>
          </a:xfrm>
          <a:prstGeom prst="rect">
            <a:avLst/>
          </a:prstGeom>
        </p:spPr>
      </p:pic>
      <p:cxnSp>
        <p:nvCxnSpPr>
          <p:cNvPr id="24" name="カギ線コネクタ 92"/>
          <p:cNvCxnSpPr>
            <a:cxnSpLocks noChangeShapeType="1"/>
            <a:endCxn id="23" idx="1"/>
          </p:cNvCxnSpPr>
          <p:nvPr/>
        </p:nvCxnSpPr>
        <p:spPr bwMode="auto">
          <a:xfrm rot="5400000" flipH="1" flipV="1">
            <a:off x="3847176" y="2628897"/>
            <a:ext cx="2836172" cy="968393"/>
          </a:xfrm>
          <a:prstGeom prst="bentConnector2">
            <a:avLst/>
          </a:prstGeom>
          <a:noFill/>
          <a:ln w="57150" algn="ctr">
            <a:solidFill>
              <a:srgbClr val="7030A0"/>
            </a:solidFill>
            <a:miter lim="800000"/>
            <a:tailEnd type="arrow" w="med" len="med"/>
          </a:ln>
        </p:spPr>
      </p:cxnSp>
      <p:sp>
        <p:nvSpPr>
          <p:cNvPr id="39" name="正方形/長方形 33"/>
          <p:cNvSpPr>
            <a:spLocks noChangeArrowheads="1"/>
          </p:cNvSpPr>
          <p:nvPr/>
        </p:nvSpPr>
        <p:spPr bwMode="auto">
          <a:xfrm>
            <a:off x="8040121" y="1579883"/>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授業</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■学部管理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3"/>
          <p:cNvSpPr>
            <a:spLocks noChangeArrowheads="1"/>
          </p:cNvSpPr>
          <p:nvPr/>
        </p:nvSpPr>
        <p:spPr bwMode="auto">
          <a:xfrm>
            <a:off x="8020663" y="3682344"/>
            <a:ext cx="2287301" cy="135053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教</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員管理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■学生管理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開発中</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CSV</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出力</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開発中</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p:txBody>
      </p:sp>
      <p:sp>
        <p:nvSpPr>
          <p:cNvPr id="41" name="正方形/長方形 33"/>
          <p:cNvSpPr>
            <a:spLocks noChangeArrowheads="1"/>
          </p:cNvSpPr>
          <p:nvPr/>
        </p:nvSpPr>
        <p:spPr bwMode="auto">
          <a:xfrm>
            <a:off x="7983407" y="5605636"/>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Raspberry</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管理</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33"/>
          <p:cNvSpPr>
            <a:spLocks noChangeArrowheads="1"/>
          </p:cNvSpPr>
          <p:nvPr/>
        </p:nvSpPr>
        <p:spPr bwMode="auto">
          <a:xfrm>
            <a:off x="2069057" y="5364734"/>
            <a:ext cx="2287301" cy="1189325"/>
          </a:xfrm>
          <a:prstGeom prst="rect">
            <a:avLst/>
          </a:prstGeom>
          <a:noFill/>
          <a:ln w="9525" algn="ctr">
            <a:noFill/>
            <a:round/>
          </a:ln>
        </p:spPr>
        <p:txBody>
          <a:bodyPr wrap="none" lIns="90000" tIns="46800" rIns="90000" bIns="46800"/>
          <a:lstStyle/>
          <a:p>
            <a:r>
              <a:rPr lang="ja-JP" altLang="en-US" sz="2000" b="1" u="sng" dirty="0">
                <a:latin typeface="Meiryo UI" panose="020B0604030504040204" pitchFamily="50" charset="-128"/>
                <a:ea typeface="Meiryo UI" panose="020B0604030504040204" pitchFamily="50" charset="-128"/>
                <a:cs typeface="Meiryo UI" panose="020B0604030504040204" pitchFamily="50" charset="-128"/>
              </a:rPr>
              <a:t>主な機能</a:t>
            </a:r>
            <a:endParaRPr lang="en-US" altLang="ja-JP" sz="2000"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■学生と教員の配信</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■学生と管理者の配信</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完成</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■教員と管理者の配信 </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u="sng" dirty="0">
                <a:solidFill>
                  <a:srgbClr val="FF0000"/>
                </a:solidFill>
                <a:effectLst>
                  <a:outerShdw blurRad="38100" dist="38100" dir="2700000" algn="tl">
                    <a:srgbClr val="FFFFFF"/>
                  </a:outerShdw>
                </a:effectLst>
                <a:latin typeface="Meiryo UI" panose="020B0604030504040204" pitchFamily="50" charset="-128"/>
                <a:ea typeface="Meiryo UI" panose="020B0604030504040204" pitchFamily="50" charset="-128"/>
                <a:cs typeface="Meiryo UI" panose="020B0604030504040204" pitchFamily="50" charset="-128"/>
              </a:rPr>
              <a:t>未実施</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p:txBody>
      </p:sp>
      <p:pic>
        <p:nvPicPr>
          <p:cNvPr id="43" name="Picture 63" descr="F:\kamimura\クリップ画像\flat icon4\Data-Configuration-256.pn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5533866" y="2548308"/>
            <a:ext cx="1483185" cy="1483185"/>
          </a:xfrm>
          <a:prstGeom prst="rect">
            <a:avLst/>
          </a:prstGeom>
          <a:noFill/>
        </p:spPr>
      </p:pic>
      <p:sp>
        <p:nvSpPr>
          <p:cNvPr id="44" name="Text Box 29"/>
          <p:cNvSpPr txBox="1">
            <a:spLocks noChangeArrowheads="1"/>
          </p:cNvSpPr>
          <p:nvPr/>
        </p:nvSpPr>
        <p:spPr bwMode="auto">
          <a:xfrm>
            <a:off x="5360196" y="2636912"/>
            <a:ext cx="1598312" cy="584775"/>
          </a:xfrm>
          <a:prstGeom prst="rect">
            <a:avLst/>
          </a:prstGeom>
          <a:noFill/>
          <a:ln w="9525" algn="ctr">
            <a:noFill/>
            <a:miter lim="800000"/>
          </a:ln>
        </p:spPr>
        <p:txBody>
          <a:bodyPr wrap="square">
            <a:spAutoFit/>
          </a:bodyPr>
          <a:lstStyle/>
          <a:p>
            <a:pPr algn="ctr">
              <a:spcBef>
                <a:spcPts val="0"/>
              </a:spcBef>
              <a:spcAft>
                <a:spcPts val="0"/>
              </a:spcAft>
              <a:defRPr/>
            </a:pPr>
            <a:r>
              <a:rPr lang="en-US" altLang="ja-JP" sz="1600" b="1" dirty="0" smtClean="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Palms</a:t>
            </a:r>
            <a:r>
              <a:rPr lang="ja-JP" altLang="en-US" sz="1600" b="1" dirty="0" smtClean="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サービス</a:t>
            </a:r>
            <a:endParaRPr lang="en-US" altLang="ja-JP" sz="1600" b="1" dirty="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spcAft>
                <a:spcPts val="600"/>
              </a:spcAft>
              <a:defRPr/>
            </a:pPr>
            <a:r>
              <a:rPr lang="ja-JP" altLang="en-US" sz="1600" b="1" dirty="0">
                <a:solidFill>
                  <a:schemeClr val="bg1"/>
                </a:solidFill>
                <a:effectLst>
                  <a:outerShdw blurRad="50800" dist="38100" dir="2700000" algn="tl" rotWithShape="0">
                    <a:schemeClr val="bg1">
                      <a:alpha val="40000"/>
                    </a:schemeClr>
                  </a:outerShdw>
                </a:effectLst>
                <a:latin typeface="Meiryo UI" panose="020B0604030504040204" pitchFamily="50" charset="-128"/>
                <a:ea typeface="Meiryo UI" panose="020B0604030504040204" pitchFamily="50" charset="-128"/>
                <a:cs typeface="Meiryo UI" panose="020B0604030504040204" pitchFamily="50" charset="-128"/>
              </a:rPr>
              <a:t>データベース</a:t>
            </a:r>
          </a:p>
        </p:txBody>
      </p:sp>
      <p:sp>
        <p:nvSpPr>
          <p:cNvPr id="31" name="角丸四角形 30"/>
          <p:cNvSpPr/>
          <p:nvPr/>
        </p:nvSpPr>
        <p:spPr>
          <a:xfrm>
            <a:off x="3681765" y="11549"/>
            <a:ext cx="5314574" cy="997141"/>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smtClean="0"/>
              <a:t>卒業研究</a:t>
            </a:r>
            <a:endParaRPr kumimoji="1" lang="en-US" altLang="ja-JP" sz="3200" dirty="0" smtClean="0"/>
          </a:p>
          <a:p>
            <a:pPr algn="ctr"/>
            <a:r>
              <a:rPr kumimoji="1" lang="ja-JP" altLang="en-US" sz="3200" dirty="0" smtClean="0"/>
              <a:t>－</a:t>
            </a:r>
            <a:r>
              <a:rPr lang="en-US" altLang="ja-JP" sz="3200" dirty="0" smtClean="0">
                <a:solidFill>
                  <a:schemeClr val="bg1"/>
                </a:solidFill>
                <a:latin typeface="Meiryo UI" panose="020B0604030504040204" pitchFamily="50" charset="-128"/>
                <a:ea typeface="Meiryo UI" panose="020B0604030504040204" pitchFamily="50" charset="-128"/>
              </a:rPr>
              <a:t>Palms</a:t>
            </a:r>
            <a:r>
              <a:rPr lang="ja-JP" altLang="en-US" sz="3200" dirty="0" smtClean="0">
                <a:solidFill>
                  <a:schemeClr val="bg1"/>
                </a:solidFill>
                <a:latin typeface="Meiryo UI" panose="020B0604030504040204" pitchFamily="50" charset="-128"/>
                <a:ea typeface="Meiryo UI" panose="020B0604030504040204" pitchFamily="50" charset="-128"/>
              </a:rPr>
              <a:t>システム</a:t>
            </a:r>
            <a:endParaRPr lang="en-US" altLang="ja-JP" sz="3200" dirty="0">
              <a:solidFill>
                <a:schemeClr val="bg1"/>
              </a:solidFill>
              <a:latin typeface="Meiryo UI" panose="020B0604030504040204" pitchFamily="50" charset="-128"/>
              <a:ea typeface="Meiryo UI" panose="020B0604030504040204" pitchFamily="50" charset="-128"/>
            </a:endParaRPr>
          </a:p>
          <a:p>
            <a:pPr algn="ctr"/>
            <a:endParaRPr kumimoji="1" lang="ja-JP" altLang="en-US" dirty="0"/>
          </a:p>
        </p:txBody>
      </p:sp>
      <p:sp>
        <p:nvSpPr>
          <p:cNvPr id="45" name="正方形/長方形 44"/>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17</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3646140" y="188640"/>
            <a:ext cx="4882526" cy="79208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a:t>授業スケジュール検索</a:t>
            </a:r>
            <a:endParaRPr lang="en-US" altLang="ja-JP" sz="4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ja-JP" altLang="en-US"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18</a:t>
            </a:r>
            <a:endParaRPr kumimoji="1" lang="ja-JP" altLang="en-US" dirty="0">
              <a:solidFill>
                <a:schemeClr val="tx1"/>
              </a:solidFill>
            </a:endParaRPr>
          </a:p>
        </p:txBody>
      </p:sp>
      <p:pic>
        <p:nvPicPr>
          <p:cNvPr id="2" name="Picture 1" descr="DeepinScreenshot_select-area_20180124200135"/>
          <p:cNvPicPr>
            <a:picLocks noChangeAspect="1"/>
          </p:cNvPicPr>
          <p:nvPr/>
        </p:nvPicPr>
        <p:blipFill>
          <a:blip r:embed="rId3"/>
          <a:stretch>
            <a:fillRect/>
          </a:stretch>
        </p:blipFill>
        <p:spPr>
          <a:xfrm>
            <a:off x="3646140" y="1405890"/>
            <a:ext cx="8325515" cy="5191462"/>
          </a:xfrm>
          <a:prstGeom prst="rect">
            <a:avLst/>
          </a:prstGeom>
        </p:spPr>
      </p:pic>
      <p:pic>
        <p:nvPicPr>
          <p:cNvPr id="3" name="Picture 2" descr="WeChat Image_20180124201809"/>
          <p:cNvPicPr>
            <a:picLocks noChangeAspect="1"/>
          </p:cNvPicPr>
          <p:nvPr/>
        </p:nvPicPr>
        <p:blipFill>
          <a:blip r:embed="rId4"/>
          <a:stretch>
            <a:fillRect/>
          </a:stretch>
        </p:blipFill>
        <p:spPr>
          <a:xfrm>
            <a:off x="118110" y="1405890"/>
            <a:ext cx="3306445" cy="5191462"/>
          </a:xfrm>
          <a:prstGeom prst="rect">
            <a:avLst/>
          </a:prstGeom>
        </p:spPr>
      </p:pic>
      <p:sp>
        <p:nvSpPr>
          <p:cNvPr id="6" name="角丸四角形 5"/>
          <p:cNvSpPr/>
          <p:nvPr/>
        </p:nvSpPr>
        <p:spPr>
          <a:xfrm>
            <a:off x="727216" y="836712"/>
            <a:ext cx="2088232" cy="43204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t>スマホ版</a:t>
            </a:r>
            <a:endParaRPr kumimoji="1" lang="ja-JP" altLang="en-US" dirty="0"/>
          </a:p>
        </p:txBody>
      </p:sp>
      <p:sp>
        <p:nvSpPr>
          <p:cNvPr id="9" name="角丸四角形 8"/>
          <p:cNvSpPr/>
          <p:nvPr/>
        </p:nvSpPr>
        <p:spPr>
          <a:xfrm>
            <a:off x="9478788" y="908720"/>
            <a:ext cx="2088232" cy="43204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t>PC</a:t>
            </a:r>
            <a:r>
              <a:rPr kumimoji="1" lang="ja-JP" altLang="en-US" dirty="0" smtClean="0"/>
              <a:t>版</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405780" y="358871"/>
            <a:ext cx="10585176" cy="369332"/>
          </a:xfrm>
          <a:prstGeom prst="rect">
            <a:avLst/>
          </a:prstGeom>
          <a:noFill/>
          <a:ln>
            <a:noFill/>
          </a:ln>
        </p:spPr>
        <p:txBody>
          <a:bodyPr wrap="square" rtlCol="0" anchor="ctr" anchorCtr="1">
            <a:spAutoFit/>
          </a:bodyPr>
          <a:lstStyle/>
          <a:p>
            <a:r>
              <a:rPr lang="ja-JP" altLang="en-US" dirty="0" smtClean="0">
                <a:latin typeface="Meiryo UI" panose="020B0604030504040204" pitchFamily="50" charset="-128"/>
                <a:ea typeface="Meiryo UI" panose="020B0604030504040204" pitchFamily="50" charset="-128"/>
                <a:cs typeface="Meiryo UI" panose="020B0604030504040204" pitchFamily="50" charset="-128"/>
              </a:rPr>
              <a:t>　　</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a:xfrm>
            <a:off x="3718148" y="14141"/>
            <a:ext cx="4882526" cy="79208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en-US" altLang="ja-JP" dirty="0" smtClean="0"/>
          </a:p>
          <a:p>
            <a:pPr algn="ctr"/>
            <a:r>
              <a:rPr kumimoji="1" lang="ja-JP" altLang="en-US" sz="3200" dirty="0"/>
              <a:t>個人情報照会</a:t>
            </a:r>
            <a:endParaRPr lang="en-US" altLang="ja-JP" sz="32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ja-JP" altLang="en-US"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19</a:t>
            </a:r>
            <a:endParaRPr kumimoji="1" lang="ja-JP" altLang="en-US" dirty="0">
              <a:solidFill>
                <a:schemeClr val="tx1"/>
              </a:solidFill>
            </a:endParaRPr>
          </a:p>
        </p:txBody>
      </p:sp>
      <p:pic>
        <p:nvPicPr>
          <p:cNvPr id="2" name="Picture 1" descr="DeepinScreenshot_select-area_20180124200031"/>
          <p:cNvPicPr>
            <a:picLocks noChangeAspect="1"/>
          </p:cNvPicPr>
          <p:nvPr/>
        </p:nvPicPr>
        <p:blipFill>
          <a:blip r:embed="rId3"/>
          <a:stretch>
            <a:fillRect/>
          </a:stretch>
        </p:blipFill>
        <p:spPr>
          <a:xfrm>
            <a:off x="3265733" y="1154439"/>
            <a:ext cx="8716852" cy="5207983"/>
          </a:xfrm>
          <a:prstGeom prst="rect">
            <a:avLst/>
          </a:prstGeom>
          <a:ln>
            <a:solidFill>
              <a:schemeClr val="tx1"/>
            </a:solidFill>
          </a:ln>
        </p:spPr>
      </p:pic>
      <p:pic>
        <p:nvPicPr>
          <p:cNvPr id="3" name="Picture 2" descr="WeChat Image_20180124201755"/>
          <p:cNvPicPr>
            <a:picLocks noChangeAspect="1"/>
          </p:cNvPicPr>
          <p:nvPr/>
        </p:nvPicPr>
        <p:blipFill>
          <a:blip r:embed="rId4"/>
          <a:stretch>
            <a:fillRect/>
          </a:stretch>
        </p:blipFill>
        <p:spPr>
          <a:xfrm>
            <a:off x="189756" y="1134738"/>
            <a:ext cx="2851790" cy="5307131"/>
          </a:xfrm>
          <a:prstGeom prst="rect">
            <a:avLst/>
          </a:prstGeom>
          <a:ln>
            <a:solidFill>
              <a:schemeClr val="tx1"/>
            </a:solidFill>
          </a:ln>
        </p:spPr>
      </p:pic>
      <p:sp>
        <p:nvSpPr>
          <p:cNvPr id="4" name="角丸四角形 3"/>
          <p:cNvSpPr/>
          <p:nvPr/>
        </p:nvSpPr>
        <p:spPr>
          <a:xfrm>
            <a:off x="9431915" y="579953"/>
            <a:ext cx="2088232" cy="43204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t>PC</a:t>
            </a:r>
            <a:r>
              <a:rPr kumimoji="1" lang="ja-JP" altLang="en-US" dirty="0" smtClean="0"/>
              <a:t>版</a:t>
            </a:r>
            <a:endParaRPr kumimoji="1" lang="ja-JP" altLang="en-US" dirty="0"/>
          </a:p>
        </p:txBody>
      </p:sp>
      <p:sp>
        <p:nvSpPr>
          <p:cNvPr id="9" name="角丸四角形 8"/>
          <p:cNvSpPr/>
          <p:nvPr/>
        </p:nvSpPr>
        <p:spPr>
          <a:xfrm>
            <a:off x="571535" y="606307"/>
            <a:ext cx="2088232" cy="43204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t>スマホ版</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386486"/>
            <a:ext cx="547260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t>１</a:t>
            </a:r>
            <a:r>
              <a:rPr lang="ja-JP" altLang="en-US" sz="3600" dirty="0"/>
              <a:t>．これまでの研修内容</a:t>
            </a:r>
            <a:endParaRPr lang="en-US" altLang="ja-JP" sz="3600" dirty="0"/>
          </a:p>
        </p:txBody>
      </p:sp>
      <p:sp>
        <p:nvSpPr>
          <p:cNvPr id="5" name="角丸四角形 4"/>
          <p:cNvSpPr/>
          <p:nvPr/>
        </p:nvSpPr>
        <p:spPr>
          <a:xfrm>
            <a:off x="3150685" y="3309962"/>
            <a:ext cx="547260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t>２．生活について</a:t>
            </a:r>
            <a:endParaRPr lang="en-US" altLang="ja-JP" sz="3600" dirty="0"/>
          </a:p>
        </p:txBody>
      </p:sp>
      <p:sp>
        <p:nvSpPr>
          <p:cNvPr id="6" name="角丸四角形 5"/>
          <p:cNvSpPr/>
          <p:nvPr/>
        </p:nvSpPr>
        <p:spPr>
          <a:xfrm>
            <a:off x="3150685" y="5194607"/>
            <a:ext cx="5464007"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t>３．</a:t>
            </a:r>
            <a:r>
              <a:rPr lang="ja-JP" altLang="ja-JP" sz="3600" dirty="0"/>
              <a:t>今後の目標</a:t>
            </a:r>
          </a:p>
        </p:txBody>
      </p:sp>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904656"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142084" y="3283560"/>
            <a:ext cx="5904656"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904656"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３．社会人への意識の改善</a:t>
            </a:r>
            <a:endParaRPr lang="ja-JP" altLang="ja-JP" sz="3600" dirty="0">
              <a:solidFill>
                <a:srgbClr val="58B6C0"/>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20</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01825" y="1916832"/>
            <a:ext cx="10287000" cy="4190999"/>
          </a:xfrm>
        </p:spPr>
        <p:txBody>
          <a:bodyPr>
            <a:normAutofit/>
          </a:bodyPr>
          <a:lstStyle/>
          <a:p>
            <a:pPr>
              <a:lnSpc>
                <a:spcPct val="200000"/>
              </a:lnSpc>
            </a:pPr>
            <a:r>
              <a:rPr lang="ja-JP" altLang="ja-JP" sz="3600" dirty="0">
                <a:solidFill>
                  <a:schemeClr val="tx2"/>
                </a:solidFill>
              </a:rPr>
              <a:t>先輩に</a:t>
            </a:r>
            <a:r>
              <a:rPr lang="ja-JP" altLang="ja-JP" sz="3600" dirty="0" smtClean="0">
                <a:solidFill>
                  <a:schemeClr val="tx2"/>
                </a:solidFill>
              </a:rPr>
              <a:t>質問</a:t>
            </a:r>
            <a:r>
              <a:rPr lang="ja-JP" altLang="en-US" sz="3600" dirty="0" smtClean="0">
                <a:solidFill>
                  <a:schemeClr val="tx2"/>
                </a:solidFill>
              </a:rPr>
              <a:t>する</a:t>
            </a:r>
            <a:r>
              <a:rPr lang="ja-JP" altLang="ja-JP" sz="3600" dirty="0" smtClean="0">
                <a:solidFill>
                  <a:schemeClr val="tx2"/>
                </a:solidFill>
              </a:rPr>
              <a:t>前</a:t>
            </a:r>
            <a:r>
              <a:rPr lang="ja-JP" altLang="ja-JP" sz="3600" dirty="0">
                <a:solidFill>
                  <a:schemeClr val="tx2"/>
                </a:solidFill>
              </a:rPr>
              <a:t>、問題点が</a:t>
            </a:r>
            <a:r>
              <a:rPr lang="ja-JP" altLang="ja-JP" sz="3600" dirty="0" smtClean="0">
                <a:solidFill>
                  <a:schemeClr val="tx2"/>
                </a:solidFill>
              </a:rPr>
              <a:t>整理</a:t>
            </a:r>
            <a:r>
              <a:rPr lang="ja-JP" altLang="en-US" sz="3600" dirty="0" smtClean="0">
                <a:solidFill>
                  <a:schemeClr val="tx2"/>
                </a:solidFill>
              </a:rPr>
              <a:t>できていなかった。</a:t>
            </a:r>
            <a:endParaRPr lang="en-US" altLang="ja-JP" sz="3600" dirty="0" smtClean="0">
              <a:solidFill>
                <a:schemeClr val="tx2"/>
              </a:solidFill>
            </a:endParaRPr>
          </a:p>
          <a:p>
            <a:pPr>
              <a:lnSpc>
                <a:spcPct val="200000"/>
              </a:lnSpc>
            </a:pPr>
            <a:r>
              <a:rPr lang="ja-JP" altLang="ja-JP" sz="3600" dirty="0" smtClean="0">
                <a:solidFill>
                  <a:schemeClr val="tx2"/>
                </a:solidFill>
              </a:rPr>
              <a:t>報告</a:t>
            </a:r>
            <a:r>
              <a:rPr lang="ja-JP" altLang="ja-JP" sz="3600" dirty="0">
                <a:solidFill>
                  <a:schemeClr val="tx2"/>
                </a:solidFill>
              </a:rPr>
              <a:t>と相談もないこと</a:t>
            </a:r>
            <a:r>
              <a:rPr lang="ja-JP" altLang="ja-JP" sz="3600" dirty="0" smtClean="0">
                <a:solidFill>
                  <a:schemeClr val="tx2"/>
                </a:solidFill>
              </a:rPr>
              <a:t>が</a:t>
            </a:r>
            <a:r>
              <a:rPr lang="ja-JP" altLang="en-US" sz="3600" dirty="0" smtClean="0">
                <a:solidFill>
                  <a:schemeClr val="tx2"/>
                </a:solidFill>
              </a:rPr>
              <a:t>ある。</a:t>
            </a:r>
            <a:endParaRPr kumimoji="1" lang="ja-JP" altLang="en-US" sz="3600" dirty="0"/>
          </a:p>
        </p:txBody>
      </p:sp>
      <p:sp>
        <p:nvSpPr>
          <p:cNvPr id="4" name="雲形吹き出し 3"/>
          <p:cNvSpPr/>
          <p:nvPr/>
        </p:nvSpPr>
        <p:spPr>
          <a:xfrm>
            <a:off x="605681" y="404664"/>
            <a:ext cx="2592288" cy="1296144"/>
          </a:xfrm>
          <a:prstGeom prst="cloudCallout">
            <a:avLst>
              <a:gd name="adj1" fmla="val 31238"/>
              <a:gd name="adj2" fmla="val 6473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21</a:t>
            </a:r>
            <a:endParaRPr kumimoji="1" lang="ja-JP" altLang="en-US" dirty="0">
              <a:solidFill>
                <a:schemeClr val="tx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188" y="4280637"/>
            <a:ext cx="3258871" cy="20540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061459" y="1556792"/>
            <a:ext cx="8064896" cy="3462754"/>
          </a:xfrm>
          <a:prstGeom prst="cloudCallout">
            <a:avLst>
              <a:gd name="adj1" fmla="val 71419"/>
              <a:gd name="adj2" fmla="val 13075"/>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29155" y="3461872"/>
            <a:ext cx="1785937" cy="3135480"/>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r>
              <a:rPr kumimoji="1" lang="en-US" altLang="ja-JP" dirty="0">
                <a:solidFill>
                  <a:schemeClr val="tx1"/>
                </a:solidFill>
              </a:rPr>
              <a:t>2</a:t>
            </a:r>
            <a:endParaRPr kumimoji="1" lang="ja-JP" altLang="en-US" dirty="0">
              <a:solidFill>
                <a:schemeClr val="tx1"/>
              </a:solidFill>
            </a:endParaRPr>
          </a:p>
        </p:txBody>
      </p:sp>
      <p:sp>
        <p:nvSpPr>
          <p:cNvPr id="2" name="テキスト ボックス 1"/>
          <p:cNvSpPr txBox="1"/>
          <p:nvPr/>
        </p:nvSpPr>
        <p:spPr>
          <a:xfrm>
            <a:off x="1133467" y="2903744"/>
            <a:ext cx="7920880" cy="861774"/>
          </a:xfrm>
          <a:prstGeom prst="rect">
            <a:avLst/>
          </a:prstGeom>
          <a:noFill/>
          <a:ln>
            <a:noFill/>
          </a:ln>
        </p:spPr>
        <p:txBody>
          <a:bodyPr wrap="square" rtlCol="0" anchor="ctr" anchorCtr="1">
            <a:spAutoFit/>
          </a:bodyPr>
          <a:lstStyle/>
          <a:p>
            <a:r>
              <a:rPr lang="ja-JP" altLang="ja-JP" sz="3200" dirty="0">
                <a:solidFill>
                  <a:schemeClr val="tx2"/>
                </a:solidFill>
                <a:latin typeface="Meiryo UI" panose="020B0604030504040204" pitchFamily="50" charset="-128"/>
                <a:ea typeface="Meiryo UI" panose="020B0604030504040204" pitchFamily="50" charset="-128"/>
              </a:rPr>
              <a:t>自分の作業が次のスケジュールに影響を与え</a:t>
            </a:r>
            <a:r>
              <a:rPr lang="ja-JP" altLang="en-US" sz="3200" dirty="0">
                <a:solidFill>
                  <a:schemeClr val="tx2"/>
                </a:solidFill>
                <a:latin typeface="Meiryo UI" panose="020B0604030504040204" pitchFamily="50" charset="-128"/>
                <a:ea typeface="Meiryo UI" panose="020B0604030504040204" pitchFamily="50" charset="-128"/>
              </a:rPr>
              <a:t>る。</a:t>
            </a:r>
            <a:endParaRPr lang="ja-JP" altLang="zh-CN" sz="3200" dirty="0">
              <a:solidFill>
                <a:schemeClr val="tx2"/>
              </a:solidFill>
              <a:latin typeface="Meiryo UI" panose="020B0604030504040204" pitchFamily="50" charset="-128"/>
              <a:ea typeface="Meiryo UI" panose="020B0604030504040204" pitchFamily="50" charset="-128"/>
            </a:endParaRPr>
          </a:p>
          <a:p>
            <a:endParaRPr kumimoji="1" lang="ja-JP" altLang="en-US" dirty="0" smtClean="0"/>
          </a:p>
        </p:txBody>
      </p:sp>
      <p:sp>
        <p:nvSpPr>
          <p:cNvPr id="9" name="雲形吹き出し 8"/>
          <p:cNvSpPr/>
          <p:nvPr/>
        </p:nvSpPr>
        <p:spPr>
          <a:xfrm>
            <a:off x="6526460" y="538796"/>
            <a:ext cx="4104456" cy="2035991"/>
          </a:xfrm>
          <a:prstGeom prst="cloudCallout">
            <a:avLst>
              <a:gd name="adj1" fmla="val 59112"/>
              <a:gd name="adj2" fmla="val 7818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845940" y="940135"/>
            <a:ext cx="9504031" cy="4536504"/>
          </a:xfrm>
        </p:spPr>
        <p:txBody>
          <a:bodyPr>
            <a:normAutofit fontScale="92500"/>
          </a:bodyPr>
          <a:lstStyle/>
          <a:p>
            <a:endParaRPr lang="en-US" altLang="ja-JP" dirty="0" smtClean="0">
              <a:solidFill>
                <a:schemeClr val="tx2"/>
              </a:solidFill>
            </a:endParaRPr>
          </a:p>
          <a:p>
            <a:pPr>
              <a:lnSpc>
                <a:spcPct val="200000"/>
              </a:lnSpc>
            </a:pPr>
            <a:r>
              <a:rPr lang="ja-JP" altLang="ja-JP" sz="3200" dirty="0" smtClean="0">
                <a:solidFill>
                  <a:schemeClr val="tx2"/>
                </a:solidFill>
              </a:rPr>
              <a:t>報連相</a:t>
            </a:r>
            <a:r>
              <a:rPr lang="ja-JP" altLang="en-US" sz="3200" dirty="0" smtClean="0">
                <a:solidFill>
                  <a:schemeClr val="tx2"/>
                </a:solidFill>
              </a:rPr>
              <a:t>は</a:t>
            </a:r>
            <a:r>
              <a:rPr lang="ja-JP" altLang="ja-JP" sz="3200" dirty="0" smtClean="0">
                <a:solidFill>
                  <a:schemeClr val="tx2"/>
                </a:solidFill>
              </a:rPr>
              <a:t>あまり</a:t>
            </a:r>
            <a:r>
              <a:rPr lang="ja-JP" altLang="ja-JP" sz="3200" dirty="0">
                <a:solidFill>
                  <a:schemeClr val="tx2"/>
                </a:solidFill>
              </a:rPr>
              <a:t>応用できていないことを</a:t>
            </a:r>
            <a:r>
              <a:rPr lang="ja-JP" altLang="ja-JP" sz="3200" dirty="0" smtClean="0">
                <a:solidFill>
                  <a:schemeClr val="tx2"/>
                </a:solidFill>
              </a:rPr>
              <a:t>反省</a:t>
            </a:r>
            <a:r>
              <a:rPr lang="ja-JP" altLang="en-US" sz="3200" dirty="0" smtClean="0">
                <a:solidFill>
                  <a:schemeClr val="tx2"/>
                </a:solidFill>
              </a:rPr>
              <a:t>した上で、</a:t>
            </a:r>
            <a:r>
              <a:rPr lang="ja-JP" altLang="ja-JP" sz="3200" dirty="0" smtClean="0">
                <a:solidFill>
                  <a:schemeClr val="tx2"/>
                </a:solidFill>
              </a:rPr>
              <a:t>社会人</a:t>
            </a:r>
            <a:r>
              <a:rPr lang="ja-JP" altLang="ja-JP" sz="3200" dirty="0">
                <a:solidFill>
                  <a:schemeClr val="tx2"/>
                </a:solidFill>
              </a:rPr>
              <a:t>基礎の知識を繰り返して</a:t>
            </a:r>
            <a:r>
              <a:rPr lang="ja-JP" altLang="ja-JP" sz="3200" dirty="0" smtClean="0">
                <a:solidFill>
                  <a:schemeClr val="tx2"/>
                </a:solidFill>
              </a:rPr>
              <a:t>、</a:t>
            </a:r>
            <a:r>
              <a:rPr lang="ja-JP" altLang="en-US" sz="3200" dirty="0" smtClean="0">
                <a:solidFill>
                  <a:schemeClr val="tx2"/>
                </a:solidFill>
              </a:rPr>
              <a:t>学んだ。</a:t>
            </a:r>
            <a:endParaRPr lang="en-US" altLang="ja-JP" sz="3200" dirty="0" smtClean="0">
              <a:solidFill>
                <a:schemeClr val="tx2"/>
              </a:solidFill>
            </a:endParaRPr>
          </a:p>
          <a:p>
            <a:pPr>
              <a:lnSpc>
                <a:spcPct val="200000"/>
              </a:lnSpc>
            </a:pPr>
            <a:r>
              <a:rPr lang="ja-JP" altLang="ja-JP" sz="3200" dirty="0">
                <a:solidFill>
                  <a:schemeClr val="tx2"/>
                </a:solidFill>
              </a:rPr>
              <a:t>目的と原因を深く考えるようになって、見方が変わって</a:t>
            </a:r>
            <a:r>
              <a:rPr lang="ja-JP" altLang="ja-JP" sz="3200" dirty="0" smtClean="0">
                <a:solidFill>
                  <a:schemeClr val="tx2"/>
                </a:solidFill>
              </a:rPr>
              <a:t>い</a:t>
            </a:r>
            <a:r>
              <a:rPr lang="ja-JP" altLang="en-US" sz="3200" dirty="0" smtClean="0">
                <a:solidFill>
                  <a:schemeClr val="tx2"/>
                </a:solidFill>
              </a:rPr>
              <a:t>った。</a:t>
            </a:r>
            <a:endParaRPr kumimoji="1" lang="ja-JP" altLang="en-US" sz="3200" dirty="0"/>
          </a:p>
        </p:txBody>
      </p:sp>
      <p:sp>
        <p:nvSpPr>
          <p:cNvPr id="4" name="縦巻き 3"/>
          <p:cNvSpPr/>
          <p:nvPr/>
        </p:nvSpPr>
        <p:spPr>
          <a:xfrm>
            <a:off x="261764" y="919040"/>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3" cstate="print"/>
          <a:stretch>
            <a:fillRect/>
          </a:stretch>
        </p:blipFill>
        <p:spPr>
          <a:xfrm>
            <a:off x="10083955" y="4335549"/>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23</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1381617">
            <a:off x="242406" y="164388"/>
            <a:ext cx="2185008"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pic>
        <p:nvPicPr>
          <p:cNvPr id="5" name="图片 8" descr="fa101man036"/>
          <p:cNvPicPr>
            <a:picLocks noChangeAspect="1"/>
          </p:cNvPicPr>
          <p:nvPr/>
        </p:nvPicPr>
        <p:blipFill>
          <a:blip r:embed="rId3" cstate="print"/>
          <a:stretch>
            <a:fillRect/>
          </a:stretch>
        </p:blipFill>
        <p:spPr>
          <a:xfrm>
            <a:off x="10036175" y="3203736"/>
            <a:ext cx="2152650" cy="3393616"/>
          </a:xfrm>
          <a:prstGeom prst="rect">
            <a:avLst/>
          </a:prstGeom>
        </p:spPr>
      </p:pic>
      <p:sp>
        <p:nvSpPr>
          <p:cNvPr id="2" name="角丸四角形吹き出し 1"/>
          <p:cNvSpPr/>
          <p:nvPr/>
        </p:nvSpPr>
        <p:spPr>
          <a:xfrm>
            <a:off x="765820" y="1556792"/>
            <a:ext cx="8928994" cy="3857048"/>
          </a:xfrm>
          <a:prstGeom prst="wedgeRoundRectCallout">
            <a:avLst>
              <a:gd name="adj1" fmla="val 60442"/>
              <a:gd name="adj2" fmla="val 34195"/>
              <a:gd name="adj3" fmla="val 16667"/>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000" dirty="0">
                <a:solidFill>
                  <a:schemeClr val="tx2"/>
                </a:solidFill>
                <a:latin typeface="Meiryo UI" panose="020B0604030504040204" pitchFamily="50" charset="-128"/>
                <a:ea typeface="Meiryo UI" panose="020B0604030504040204" pitchFamily="50" charset="-128"/>
              </a:rPr>
              <a:t>作業を完了させるだけでは社会人として</a:t>
            </a:r>
            <a:r>
              <a:rPr lang="ja-JP" altLang="ja-JP" sz="4000" dirty="0" smtClean="0">
                <a:solidFill>
                  <a:schemeClr val="tx2"/>
                </a:solidFill>
                <a:latin typeface="Meiryo UI" panose="020B0604030504040204" pitchFamily="50" charset="-128"/>
                <a:ea typeface="Meiryo UI" panose="020B0604030504040204" pitchFamily="50" charset="-128"/>
              </a:rPr>
              <a:t>の</a:t>
            </a:r>
            <a:endParaRPr lang="en-US" altLang="ja-JP" sz="4000" dirty="0" smtClean="0">
              <a:solidFill>
                <a:schemeClr val="tx2"/>
              </a:solidFill>
              <a:latin typeface="Meiryo UI" panose="020B0604030504040204" pitchFamily="50" charset="-128"/>
              <a:ea typeface="Meiryo UI" panose="020B0604030504040204" pitchFamily="50" charset="-128"/>
            </a:endParaRPr>
          </a:p>
          <a:p>
            <a:pPr algn="ctr"/>
            <a:r>
              <a:rPr lang="ja-JP" altLang="ja-JP" sz="4000" dirty="0" smtClean="0">
                <a:solidFill>
                  <a:schemeClr val="tx2"/>
                </a:solidFill>
                <a:latin typeface="Meiryo UI" panose="020B0604030504040204" pitchFamily="50" charset="-128"/>
                <a:ea typeface="Meiryo UI" panose="020B0604030504040204" pitchFamily="50" charset="-128"/>
              </a:rPr>
              <a:t>責任感</a:t>
            </a:r>
            <a:r>
              <a:rPr lang="ja-JP" altLang="ja-JP" sz="4000" dirty="0">
                <a:solidFill>
                  <a:schemeClr val="tx2"/>
                </a:solidFill>
                <a:latin typeface="Meiryo UI" panose="020B0604030504040204" pitchFamily="50" charset="-128"/>
                <a:ea typeface="Meiryo UI" panose="020B0604030504040204" pitchFamily="50" charset="-128"/>
              </a:rPr>
              <a:t>はあまり</a:t>
            </a:r>
            <a:r>
              <a:rPr lang="ja-JP" altLang="ja-JP" sz="4000" dirty="0" smtClean="0">
                <a:solidFill>
                  <a:schemeClr val="tx2"/>
                </a:solidFill>
                <a:latin typeface="Meiryo UI" panose="020B0604030504040204" pitchFamily="50" charset="-128"/>
                <a:ea typeface="Meiryo UI" panose="020B0604030504040204" pitchFamily="50" charset="-128"/>
              </a:rPr>
              <a:t>ない</a:t>
            </a:r>
            <a:r>
              <a:rPr lang="ja-JP" altLang="en-US" sz="4000" dirty="0">
                <a:solidFill>
                  <a:schemeClr val="tx2"/>
                </a:solidFill>
                <a:latin typeface="Meiryo UI" panose="020B0604030504040204" pitchFamily="50" charset="-128"/>
                <a:ea typeface="Meiryo UI" panose="020B0604030504040204" pitchFamily="50" charset="-128"/>
              </a:rPr>
              <a:t>。</a:t>
            </a:r>
            <a:endParaRPr kumimoji="1" lang="ja-JP" altLang="en-US" sz="4000" dirty="0">
              <a:solidFill>
                <a:schemeClr val="tx1"/>
              </a:solidFill>
            </a:endParaRP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24</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400600"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１．これまでの研修内容</a:t>
            </a:r>
            <a:endParaRPr lang="en-US" altLang="ja-JP" sz="3600" dirty="0">
              <a:solidFill>
                <a:schemeClr val="bg1"/>
              </a:solidFill>
            </a:endParaRPr>
          </a:p>
        </p:txBody>
      </p:sp>
      <p:sp>
        <p:nvSpPr>
          <p:cNvPr id="5" name="角丸四角形 4"/>
          <p:cNvSpPr/>
          <p:nvPr/>
        </p:nvSpPr>
        <p:spPr>
          <a:xfrm>
            <a:off x="3358108" y="3283560"/>
            <a:ext cx="5400600"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２．生活について</a:t>
            </a:r>
            <a:endParaRPr lang="en-US" altLang="ja-JP" sz="3600" dirty="0">
              <a:solidFill>
                <a:srgbClr val="58B6C0"/>
              </a:solidFill>
            </a:endParaRPr>
          </a:p>
        </p:txBody>
      </p:sp>
      <p:sp>
        <p:nvSpPr>
          <p:cNvPr id="6" name="角丸四角形 5"/>
          <p:cNvSpPr/>
          <p:nvPr/>
        </p:nvSpPr>
        <p:spPr>
          <a:xfrm>
            <a:off x="3356202" y="5155872"/>
            <a:ext cx="5402505"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25</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8612362" y="1659838"/>
            <a:ext cx="2452932" cy="1763282"/>
          </a:xfrm>
          <a:prstGeom prst="cloudCallout">
            <a:avLst>
              <a:gd name="adj1" fmla="val 51074"/>
              <a:gd name="adj2" fmla="val 5120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en-US" sz="2800" dirty="0">
                <a:solidFill>
                  <a:schemeClr val="tx2"/>
                </a:solidFill>
                <a:latin typeface="Meiryo UI" panose="020B0604030504040204" pitchFamily="50" charset="-128"/>
                <a:ea typeface="Meiryo UI" panose="020B0604030504040204" pitchFamily="50" charset="-128"/>
              </a:rPr>
              <a:t>寂</a:t>
            </a:r>
            <a:r>
              <a:rPr lang="ja-JP" altLang="en-US" sz="2800" dirty="0" smtClean="0">
                <a:solidFill>
                  <a:schemeClr val="tx2"/>
                </a:solidFill>
                <a:latin typeface="Meiryo UI" panose="020B0604030504040204" pitchFamily="50" charset="-128"/>
                <a:ea typeface="Meiryo UI" panose="020B0604030504040204" pitchFamily="50" charset="-128"/>
              </a:rPr>
              <a:t>しい</a:t>
            </a:r>
            <a:endParaRPr lang="ja-JP" altLang="zh-CN" sz="2800" dirty="0">
              <a:solidFill>
                <a:schemeClr val="tx2"/>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26</a:t>
            </a:r>
            <a:endParaRPr kumimoji="1" lang="ja-JP" altLang="en-US" dirty="0">
              <a:solidFill>
                <a:schemeClr val="tx1"/>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829" y="3530252"/>
            <a:ext cx="3888432" cy="291632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8828" y="3645024"/>
            <a:ext cx="1982857" cy="281538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4283" y="34693"/>
            <a:ext cx="4333721" cy="3250291"/>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4999" y="3387725"/>
            <a:ext cx="4264521" cy="3201377"/>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764" y="188640"/>
            <a:ext cx="3415143" cy="27363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116" y="2763723"/>
            <a:ext cx="2437505" cy="160138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0116" y="807657"/>
            <a:ext cx="2433589" cy="1619857"/>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290" y="2742084"/>
            <a:ext cx="2394478" cy="161387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5258" y="807657"/>
            <a:ext cx="2403510" cy="1610352"/>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987" y="4786121"/>
            <a:ext cx="2420718" cy="168593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4290" y="4760656"/>
            <a:ext cx="2427087" cy="1701216"/>
          </a:xfrm>
          <a:prstGeom prst="rect">
            <a:avLst/>
          </a:prstGeom>
        </p:spPr>
      </p:pic>
      <p:sp>
        <p:nvSpPr>
          <p:cNvPr id="11" name="下リボン 10"/>
          <p:cNvSpPr/>
          <p:nvPr/>
        </p:nvSpPr>
        <p:spPr>
          <a:xfrm>
            <a:off x="685503" y="980728"/>
            <a:ext cx="2520280" cy="1080120"/>
          </a:xfrm>
          <a:prstGeom prst="ribbon">
            <a:avLst/>
          </a:prstGeom>
          <a:solidFill>
            <a:srgbClr val="EEE52A"/>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1.</a:t>
            </a:r>
            <a:r>
              <a:rPr kumimoji="1" lang="ja-JP" altLang="en-US" sz="2000" b="1" dirty="0" smtClean="0">
                <a:solidFill>
                  <a:schemeClr val="tx1"/>
                </a:solidFill>
              </a:rPr>
              <a:t>親子丼</a:t>
            </a:r>
            <a:endParaRPr kumimoji="1" lang="ja-JP" altLang="en-US" sz="2000" b="1" dirty="0">
              <a:solidFill>
                <a:schemeClr val="tx1"/>
              </a:solidFill>
            </a:endParaRPr>
          </a:p>
        </p:txBody>
      </p:sp>
      <p:sp>
        <p:nvSpPr>
          <p:cNvPr id="12" name="下リボン 11"/>
          <p:cNvSpPr/>
          <p:nvPr/>
        </p:nvSpPr>
        <p:spPr>
          <a:xfrm>
            <a:off x="685503" y="3054362"/>
            <a:ext cx="2520280" cy="1080120"/>
          </a:xfrm>
          <a:prstGeom prst="ribbon">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2.</a:t>
            </a:r>
            <a:r>
              <a:rPr kumimoji="1" lang="ja-JP" altLang="en-US" sz="2000" b="1" dirty="0" smtClean="0">
                <a:solidFill>
                  <a:schemeClr val="tx1"/>
                </a:solidFill>
              </a:rPr>
              <a:t>蕎麦面</a:t>
            </a:r>
            <a:endParaRPr kumimoji="1" lang="ja-JP" altLang="en-US" sz="2000" b="1" dirty="0">
              <a:solidFill>
                <a:schemeClr val="tx1"/>
              </a:solidFill>
            </a:endParaRPr>
          </a:p>
        </p:txBody>
      </p:sp>
      <p:sp>
        <p:nvSpPr>
          <p:cNvPr id="13" name="下リボン 12"/>
          <p:cNvSpPr/>
          <p:nvPr/>
        </p:nvSpPr>
        <p:spPr>
          <a:xfrm>
            <a:off x="685503"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3.</a:t>
            </a:r>
            <a:r>
              <a:rPr kumimoji="1" lang="ja-JP" altLang="en-US" sz="2000" b="1" dirty="0" smtClean="0">
                <a:solidFill>
                  <a:schemeClr val="tx1"/>
                </a:solidFill>
              </a:rPr>
              <a:t>寿司</a:t>
            </a:r>
            <a:endParaRPr kumimoji="1" lang="ja-JP" altLang="en-US" sz="2000" b="1" dirty="0">
              <a:solidFill>
                <a:schemeClr val="tx1"/>
              </a:solidFill>
            </a:endParaRPr>
          </a:p>
        </p:txBody>
      </p:sp>
      <p:sp>
        <p:nvSpPr>
          <p:cNvPr id="14" name="下リボン 13"/>
          <p:cNvSpPr/>
          <p:nvPr/>
        </p:nvSpPr>
        <p:spPr>
          <a:xfrm>
            <a:off x="6210394"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6.</a:t>
            </a:r>
            <a:r>
              <a:rPr kumimoji="1" lang="ja-JP" altLang="en-US" sz="2000" b="1" dirty="0">
                <a:solidFill>
                  <a:schemeClr val="tx1"/>
                </a:solidFill>
              </a:rPr>
              <a:t>天麩羅</a:t>
            </a:r>
          </a:p>
        </p:txBody>
      </p:sp>
      <p:sp>
        <p:nvSpPr>
          <p:cNvPr id="15" name="下リボン 14"/>
          <p:cNvSpPr/>
          <p:nvPr/>
        </p:nvSpPr>
        <p:spPr>
          <a:xfrm>
            <a:off x="6210394" y="3024354"/>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5.</a:t>
            </a:r>
            <a:r>
              <a:rPr kumimoji="1" lang="ja-JP" altLang="en-US" sz="2000" b="1" dirty="0" smtClean="0">
                <a:solidFill>
                  <a:schemeClr val="tx1"/>
                </a:solidFill>
              </a:rPr>
              <a:t>から揚げ</a:t>
            </a:r>
            <a:endParaRPr kumimoji="1" lang="ja-JP" altLang="en-US" sz="2000" b="1" dirty="0">
              <a:solidFill>
                <a:schemeClr val="tx1"/>
              </a:solidFill>
            </a:endParaRPr>
          </a:p>
        </p:txBody>
      </p:sp>
      <p:sp>
        <p:nvSpPr>
          <p:cNvPr id="16" name="下リボン 15"/>
          <p:cNvSpPr/>
          <p:nvPr/>
        </p:nvSpPr>
        <p:spPr>
          <a:xfrm>
            <a:off x="6205402" y="1072773"/>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4.</a:t>
            </a:r>
            <a:r>
              <a:rPr kumimoji="1" lang="ja-JP" altLang="en-US" sz="2000" b="1" dirty="0">
                <a:solidFill>
                  <a:schemeClr val="tx1"/>
                </a:solidFill>
              </a:rPr>
              <a:t>関东煮</a:t>
            </a:r>
          </a:p>
        </p:txBody>
      </p:sp>
      <p:sp>
        <p:nvSpPr>
          <p:cNvPr id="17" name="テキスト ボックス 16"/>
          <p:cNvSpPr txBox="1"/>
          <p:nvPr/>
        </p:nvSpPr>
        <p:spPr>
          <a:xfrm>
            <a:off x="-26268" y="-27384"/>
            <a:ext cx="3816424"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dirty="0"/>
              <a:t>料理</a:t>
            </a:r>
            <a:r>
              <a:rPr kumimoji="1" lang="ja-JP" altLang="en-US" sz="3600" dirty="0" smtClean="0"/>
              <a:t>ランキング</a:t>
            </a:r>
          </a:p>
        </p:txBody>
      </p:sp>
      <p:sp>
        <p:nvSpPr>
          <p:cNvPr id="18" name="正方形/長方形 1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27</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166420" y="0"/>
            <a:ext cx="4906663" cy="3121281"/>
          </a:xfr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62935">
            <a:off x="2899884" y="3873041"/>
            <a:ext cx="3261356" cy="2446017"/>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28</a:t>
            </a:r>
            <a:endParaRPr kumimoji="1" lang="ja-JP" altLang="en-US" dirty="0">
              <a:solidFill>
                <a:schemeClr val="tx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71841">
            <a:off x="161733" y="398905"/>
            <a:ext cx="4864207" cy="3648155"/>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93008">
            <a:off x="6835401" y="3311698"/>
            <a:ext cx="3568702" cy="35687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rot="1111457">
            <a:off x="8630883" y="507491"/>
            <a:ext cx="3282507" cy="5623521"/>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7966">
            <a:off x="545235" y="-227559"/>
            <a:ext cx="2820772" cy="3768375"/>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29</a:t>
            </a:r>
            <a:endParaRPr kumimoji="1" lang="ja-JP" altLang="en-US" dirty="0">
              <a:solidFill>
                <a:schemeClr val="tx1"/>
              </a:solidFill>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43764">
            <a:off x="1608012" y="2886604"/>
            <a:ext cx="3207112" cy="427614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44916" y="131732"/>
            <a:ext cx="3881744" cy="5385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214092" y="1410796"/>
            <a:ext cx="5400600"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１．これまでの研修内容</a:t>
            </a:r>
            <a:endParaRPr lang="en-US" altLang="ja-JP" sz="3600" dirty="0">
              <a:solidFill>
                <a:srgbClr val="58B6C0"/>
              </a:solidFill>
            </a:endParaRPr>
          </a:p>
        </p:txBody>
      </p:sp>
      <p:sp>
        <p:nvSpPr>
          <p:cNvPr id="5" name="角丸四角形 4"/>
          <p:cNvSpPr/>
          <p:nvPr/>
        </p:nvSpPr>
        <p:spPr>
          <a:xfrm>
            <a:off x="3214092" y="3283560"/>
            <a:ext cx="5400600"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２．生活について</a:t>
            </a:r>
            <a:endParaRPr lang="en-US" altLang="ja-JP" sz="3600" dirty="0">
              <a:solidFill>
                <a:prstClr val="white"/>
              </a:solidFill>
            </a:endParaRPr>
          </a:p>
        </p:txBody>
      </p:sp>
      <p:sp>
        <p:nvSpPr>
          <p:cNvPr id="6" name="角丸四角形 5"/>
          <p:cNvSpPr/>
          <p:nvPr/>
        </p:nvSpPr>
        <p:spPr>
          <a:xfrm>
            <a:off x="3214092" y="5194607"/>
            <a:ext cx="5400600"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2 3"/>
          <p:cNvSpPr/>
          <p:nvPr/>
        </p:nvSpPr>
        <p:spPr>
          <a:xfrm>
            <a:off x="3679269" y="-171400"/>
            <a:ext cx="7560840" cy="4896544"/>
          </a:xfrm>
          <a:prstGeom prst="irregularSeal2">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a:solidFill>
                  <a:schemeClr val="bg1"/>
                </a:solidFill>
                <a:latin typeface="Meiryo UI" panose="020B0604030504040204" pitchFamily="50" charset="-128"/>
                <a:ea typeface="Meiryo UI" panose="020B0604030504040204" pitchFamily="50" charset="-128"/>
              </a:rPr>
              <a:t>定期券がなくなったことが</a:t>
            </a:r>
            <a:r>
              <a:rPr lang="ja-JP" altLang="ja-JP" sz="3200" dirty="0" smtClean="0">
                <a:solidFill>
                  <a:schemeClr val="bg1"/>
                </a:solidFill>
                <a:latin typeface="Meiryo UI" panose="020B0604030504040204" pitchFamily="50" charset="-128"/>
                <a:ea typeface="Meiryo UI" panose="020B0604030504040204" pitchFamily="50" charset="-128"/>
              </a:rPr>
              <a:t>あ</a:t>
            </a:r>
            <a:r>
              <a:rPr lang="ja-JP" altLang="en-US" sz="3200" dirty="0" smtClean="0">
                <a:solidFill>
                  <a:schemeClr val="bg1"/>
                </a:solidFill>
                <a:latin typeface="Meiryo UI" panose="020B0604030504040204" pitchFamily="50" charset="-128"/>
                <a:ea typeface="Meiryo UI" panose="020B0604030504040204" pitchFamily="50" charset="-128"/>
              </a:rPr>
              <a:t>る。</a:t>
            </a:r>
            <a:endParaRPr kumimoji="1" lang="ja-JP" altLang="en-US" sz="3200" dirty="0">
              <a:solidFill>
                <a:schemeClr val="bg1"/>
              </a:solidFill>
            </a:endParaRP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20688" r="24401"/>
          <a:stretch>
            <a:fillRect/>
          </a:stretch>
        </p:blipFill>
        <p:spPr>
          <a:xfrm>
            <a:off x="10158775" y="3148694"/>
            <a:ext cx="2052967" cy="3738694"/>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30</a:t>
            </a:r>
            <a:endParaRPr kumimoji="1" lang="ja-JP" altLang="en-US" dirty="0">
              <a:solidFill>
                <a:schemeClr val="tx1"/>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49080"/>
            <a:ext cx="2591235" cy="2738308"/>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1235" y="4149081"/>
            <a:ext cx="2176068" cy="27383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chemeClr val="bg1"/>
                </a:solidFill>
              </a:rPr>
              <a:t>１．これまでの研修内容</a:t>
            </a:r>
            <a:endParaRPr lang="en-US" altLang="ja-JP" sz="3200" dirty="0">
              <a:solidFill>
                <a:schemeClr val="bg1"/>
              </a:solidFill>
            </a:endParaRPr>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prstClr val="white"/>
                </a:solidFill>
              </a:rPr>
              <a:t>２．生活について</a:t>
            </a:r>
            <a:endParaRPr lang="en-US" altLang="ja-JP" sz="3200" dirty="0">
              <a:solidFill>
                <a:prstClr val="white"/>
              </a:solidFill>
            </a:endParaRPr>
          </a:p>
        </p:txBody>
      </p:sp>
      <p:sp>
        <p:nvSpPr>
          <p:cNvPr id="6" name="角丸四角形 5"/>
          <p:cNvSpPr/>
          <p:nvPr/>
        </p:nvSpPr>
        <p:spPr>
          <a:xfrm>
            <a:off x="3358108" y="5194607"/>
            <a:ext cx="475252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200" dirty="0">
                <a:solidFill>
                  <a:srgbClr val="58B6C0"/>
                </a:solidFill>
              </a:rPr>
              <a:t>３．</a:t>
            </a:r>
            <a:r>
              <a:rPr lang="ja-JP" altLang="ja-JP" sz="3200" dirty="0">
                <a:solidFill>
                  <a:srgbClr val="58B6C0"/>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31</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629916" y="3089929"/>
            <a:ext cx="9638928" cy="1008112"/>
          </a:xfrm>
        </p:spPr>
        <p:txBody>
          <a:bodyPr>
            <a:normAutofit/>
          </a:bodyPr>
          <a:lstStyle/>
          <a:p>
            <a:pPr algn="ctr"/>
            <a:r>
              <a:rPr lang="ja-JP" altLang="ja-JP" sz="4000" dirty="0">
                <a:solidFill>
                  <a:schemeClr val="tx2"/>
                </a:solidFill>
              </a:rPr>
              <a:t>卒業後、私は</a:t>
            </a:r>
            <a:r>
              <a:rPr lang="en-US" altLang="ja-JP" sz="4000" dirty="0">
                <a:solidFill>
                  <a:schemeClr val="tx2"/>
                </a:solidFill>
              </a:rPr>
              <a:t>IT</a:t>
            </a:r>
            <a:r>
              <a:rPr lang="ja-JP" altLang="ja-JP" sz="4000" dirty="0">
                <a:solidFill>
                  <a:schemeClr val="tx2"/>
                </a:solidFill>
              </a:rPr>
              <a:t>関連の会社に就職</a:t>
            </a:r>
            <a:r>
              <a:rPr lang="ja-JP" altLang="ja-JP" sz="4000" dirty="0" smtClean="0">
                <a:solidFill>
                  <a:schemeClr val="tx2"/>
                </a:solidFill>
              </a:rPr>
              <a:t>したい</a:t>
            </a:r>
            <a:r>
              <a:rPr lang="ja-JP" altLang="en-US" sz="4000" dirty="0">
                <a:solidFill>
                  <a:schemeClr val="tx2"/>
                </a:solidFill>
              </a:rPr>
              <a:t>。</a:t>
            </a:r>
            <a:endParaRPr kumimoji="1" lang="ja-JP" altLang="en-US" sz="4000" dirty="0"/>
          </a:p>
        </p:txBody>
      </p:sp>
      <p:sp>
        <p:nvSpPr>
          <p:cNvPr id="4" name="下カーブ リボン 3"/>
          <p:cNvSpPr/>
          <p:nvPr/>
        </p:nvSpPr>
        <p:spPr>
          <a:xfrm>
            <a:off x="2926060" y="404664"/>
            <a:ext cx="6121788" cy="1512168"/>
          </a:xfrm>
          <a:prstGeom prst="ellipseRibbon">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400" dirty="0" smtClean="0"/>
              <a:t>今後</a:t>
            </a:r>
            <a:r>
              <a:rPr lang="ja-JP" altLang="ja-JP" sz="4400" dirty="0"/>
              <a:t>の目標</a:t>
            </a:r>
          </a:p>
          <a:p>
            <a:pPr algn="ctr"/>
            <a:endParaRPr kumimoji="1" lang="ja-JP" altLang="en-US" dirty="0"/>
          </a:p>
        </p:txBody>
      </p:sp>
      <p:grpSp>
        <p:nvGrpSpPr>
          <p:cNvPr id="5" name="グループ化 4"/>
          <p:cNvGrpSpPr/>
          <p:nvPr/>
        </p:nvGrpSpPr>
        <p:grpSpPr>
          <a:xfrm>
            <a:off x="9846672" y="4797152"/>
            <a:ext cx="2628318" cy="2411334"/>
            <a:chOff x="628649" y="1257299"/>
            <a:chExt cx="2628318" cy="2411334"/>
          </a:xfrm>
        </p:grpSpPr>
        <p:sp>
          <p:nvSpPr>
            <p:cNvPr id="6" name="円/楕円 5"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7"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pPr>
              <a:endParaRPr lang="ja-JP" altLang="en-US" sz="1400" b="0" i="0" u="none" strike="noStrike" kern="1200" cap="none" normalizeH="0" noProof="0" dirty="0">
                <a:effectLst/>
                <a:latin typeface="Meiryo UI" panose="020B0604030504040204" pitchFamily="50" charset="-128"/>
                <a:ea typeface="Meiryo UI" panose="020B0604030504040204" pitchFamily="50" charset="-128"/>
              </a:endParaRPr>
            </a:p>
          </p:txBody>
        </p:sp>
      </p:grpSp>
      <p:sp>
        <p:nvSpPr>
          <p:cNvPr id="9" name="正方形/長方形 8"/>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32</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36" y="3446992"/>
            <a:ext cx="1980337" cy="31643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1"/>
          </p:nvPr>
        </p:nvSpPr>
        <p:spPr>
          <a:xfrm>
            <a:off x="1270493" y="2259539"/>
            <a:ext cx="9937104" cy="3096344"/>
          </a:xfrm>
        </p:spPr>
        <p:txBody>
          <a:bodyPr rtlCol="0"/>
          <a:lstStyle/>
          <a:p>
            <a:pPr marL="0" indent="0">
              <a:lnSpc>
                <a:spcPct val="150000"/>
              </a:lnSpc>
              <a:buNone/>
            </a:pPr>
            <a:r>
              <a:rPr lang="ja-JP" altLang="en-US" dirty="0" smtClean="0"/>
              <a:t>　</a:t>
            </a:r>
            <a:r>
              <a:rPr lang="ja-JP" altLang="ja-JP" sz="3200" dirty="0" smtClean="0"/>
              <a:t>インターンシップ中</a:t>
            </a:r>
            <a:r>
              <a:rPr lang="ja-JP" altLang="ja-JP" sz="3200" dirty="0"/>
              <a:t>会社の方々にご支援いただき、ありがとうございました。色々と迷惑をお掛けしたと思いますが最後まで</a:t>
            </a:r>
            <a:r>
              <a:rPr lang="ja-JP" altLang="ja-JP" sz="3200" dirty="0" smtClean="0"/>
              <a:t>私に</a:t>
            </a:r>
            <a:r>
              <a:rPr lang="ja-JP" altLang="ja-JP" sz="3200" dirty="0"/>
              <a:t>付き合っていただきまして、誠にありがとうございます。</a:t>
            </a:r>
            <a:endParaRPr lang="ja-JP" altLang="en-US" sz="3200" dirty="0"/>
          </a:p>
        </p:txBody>
      </p:sp>
      <p:grpSp>
        <p:nvGrpSpPr>
          <p:cNvPr id="7" name="グループ化 6"/>
          <p:cNvGrpSpPr/>
          <p:nvPr/>
        </p:nvGrpSpPr>
        <p:grpSpPr>
          <a:xfrm>
            <a:off x="10486900" y="4446666"/>
            <a:ext cx="2628318" cy="2411334"/>
            <a:chOff x="628649" y="1257299"/>
            <a:chExt cx="2628318" cy="2411334"/>
          </a:xfrm>
        </p:grpSpPr>
        <p:sp>
          <p:nvSpPr>
            <p:cNvPr id="8" name="円/楕円 7"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9"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pPr>
              <a:endParaRPr lang="ja-JP" altLang="en-US" sz="1400" b="0" i="0" u="none" strike="noStrike" kern="1200" cap="none" normalizeH="0" noProof="0" dirty="0">
                <a:effectLst/>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8454933" y="4653136"/>
            <a:ext cx="3778174" cy="2998074"/>
            <a:chOff x="3562350" y="1257299"/>
            <a:chExt cx="3778174" cy="2998074"/>
          </a:xfrm>
        </p:grpSpPr>
        <p:sp>
          <p:nvSpPr>
            <p:cNvPr id="12" name="円/楕円 11" title="Task 2- product and brand launch"/>
            <p:cNvSpPr/>
            <p:nvPr/>
          </p:nvSpPr>
          <p:spPr>
            <a:xfrm>
              <a:off x="5161204" y="2076053"/>
              <a:ext cx="2179320" cy="2179320"/>
            </a:xfrm>
            <a:prstGeom prst="ellipse">
              <a:avLst/>
            </a:pr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3" name="円/楕円 4"/>
            <p:cNvSpPr/>
            <p:nvPr/>
          </p:nvSpPr>
          <p:spPr>
            <a:xfrm>
              <a:off x="3562350"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pPr>
              <a:endParaRPr lang="ja-JP" altLang="en-US" sz="1400" b="0" i="0" u="none" strike="noStrike" kern="1200" cap="none" normalizeH="0" noProof="0" dirty="0">
                <a:effectLst/>
                <a:latin typeface="Meiryo UI" panose="020B0604030504040204" pitchFamily="50" charset="-128"/>
                <a:ea typeface="Meiryo UI" panose="020B0604030504040204" pitchFamily="50" charset="-128"/>
              </a:endParaRPr>
            </a:p>
          </p:txBody>
        </p:sp>
      </p:grpSp>
      <p:sp>
        <p:nvSpPr>
          <p:cNvPr id="3" name="星 6 2"/>
          <p:cNvSpPr/>
          <p:nvPr/>
        </p:nvSpPr>
        <p:spPr>
          <a:xfrm>
            <a:off x="189756" y="-1"/>
            <a:ext cx="2448272" cy="2259539"/>
          </a:xfrm>
          <a:prstGeom prst="star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smtClean="0"/>
              <a:t>最後</a:t>
            </a:r>
            <a:r>
              <a:rPr lang="ja-JP" altLang="en-US" sz="3600" dirty="0"/>
              <a:t>に</a:t>
            </a:r>
            <a:endParaRPr kumimoji="1" lang="ja-JP" altLang="en-US" sz="3600" dirty="0"/>
          </a:p>
        </p:txBody>
      </p:sp>
      <p:sp>
        <p:nvSpPr>
          <p:cNvPr id="10" name="正方形/長方形 9"/>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3</a:t>
            </a:r>
            <a:r>
              <a:rPr kumimoji="1" lang="en-US" altLang="ja-JP" dirty="0">
                <a:solidFill>
                  <a:schemeClr val="tx1"/>
                </a:solidFill>
              </a:rPr>
              <a:t>3</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5" y="4127443"/>
            <a:ext cx="2808312" cy="26554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コンテンツ プレースホルダー 17"/>
          <p:cNvPicPr>
            <a:picLocks noGrp="1" noChangeAspect="1"/>
          </p:cNvPicPr>
          <p:nvPr>
            <p:ph idx="13"/>
          </p:nvPr>
        </p:nvPicPr>
        <p:blipFill>
          <a:blip r:embed="rId3"/>
          <a:stretch>
            <a:fillRect/>
          </a:stretch>
        </p:blipFill>
        <p:spPr>
          <a:xfrm>
            <a:off x="948904" y="1268760"/>
            <a:ext cx="10087405" cy="5400600"/>
          </a:xfrm>
          <a:prstGeom prst="rect">
            <a:avLst/>
          </a:prstGeom>
        </p:spPr>
      </p:pic>
      <p:sp>
        <p:nvSpPr>
          <p:cNvPr id="19" name="右矢印 18"/>
          <p:cNvSpPr/>
          <p:nvPr/>
        </p:nvSpPr>
        <p:spPr>
          <a:xfrm>
            <a:off x="948905" y="1916832"/>
            <a:ext cx="1111620" cy="1080120"/>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20" name="右矢印 19"/>
          <p:cNvSpPr/>
          <p:nvPr/>
        </p:nvSpPr>
        <p:spPr>
          <a:xfrm>
            <a:off x="2096316" y="3083985"/>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サンプルアプリ</a:t>
            </a:r>
            <a:r>
              <a:rPr lang="ja-JP" altLang="ja-JP" dirty="0">
                <a:solidFill>
                  <a:schemeClr val="bg1"/>
                </a:solidFill>
                <a:latin typeface="Meiryo UI" panose="020B0604030504040204" pitchFamily="50" charset="-128"/>
                <a:ea typeface="Meiryo UI" panose="020B0604030504040204" pitchFamily="50" charset="-128"/>
              </a:rPr>
              <a:t>研修</a:t>
            </a:r>
            <a:endParaRPr kumimoji="1" lang="ja-JP" altLang="en-US" dirty="0">
              <a:solidFill>
                <a:schemeClr val="bg1"/>
              </a:solidFill>
            </a:endParaRPr>
          </a:p>
        </p:txBody>
      </p:sp>
      <p:sp>
        <p:nvSpPr>
          <p:cNvPr id="21" name="右矢印 20"/>
          <p:cNvSpPr/>
          <p:nvPr/>
        </p:nvSpPr>
        <p:spPr>
          <a:xfrm>
            <a:off x="4348649" y="3151802"/>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障害</a:t>
            </a:r>
            <a:r>
              <a:rPr lang="ja-JP" altLang="ja-JP" dirty="0">
                <a:solidFill>
                  <a:schemeClr val="bg1"/>
                </a:solidFill>
                <a:latin typeface="Meiryo UI" panose="020B0604030504040204" pitchFamily="50" charset="-128"/>
                <a:ea typeface="Meiryo UI" panose="020B0604030504040204" pitchFamily="50" charset="-128"/>
              </a:rPr>
              <a:t>対応研修</a:t>
            </a:r>
            <a:endParaRPr kumimoji="1" lang="ja-JP" altLang="en-US" dirty="0">
              <a:solidFill>
                <a:schemeClr val="bg1"/>
              </a:solidFill>
            </a:endParaRPr>
          </a:p>
        </p:txBody>
      </p:sp>
      <p:sp>
        <p:nvSpPr>
          <p:cNvPr id="25" name="テキスト ボックス 24"/>
          <p:cNvSpPr txBox="1"/>
          <p:nvPr/>
        </p:nvSpPr>
        <p:spPr>
          <a:xfrm>
            <a:off x="3574132" y="297524"/>
            <a:ext cx="4680520" cy="646331"/>
          </a:xfrm>
          <a:prstGeom prst="rect">
            <a:avLst/>
          </a:prstGeom>
          <a:noFill/>
          <a:ln>
            <a:solidFill>
              <a:schemeClr val="bg2"/>
            </a:solidFill>
          </a:ln>
        </p:spPr>
        <p:txBody>
          <a:bodyPr wrap="square" rtlCol="0" anchor="ctr" anchorCtr="1">
            <a:spAutoFit/>
          </a:bodyPr>
          <a:lstStyle/>
          <a:p>
            <a:pPr lvl="0"/>
            <a:r>
              <a:rPr lang="ja-JP" altLang="ja-JP" sz="3600" b="1" dirty="0"/>
              <a:t>これまでの研修内容</a:t>
            </a:r>
          </a:p>
        </p:txBody>
      </p:sp>
      <p:sp>
        <p:nvSpPr>
          <p:cNvPr id="28" name="右矢印 27"/>
          <p:cNvSpPr/>
          <p:nvPr/>
        </p:nvSpPr>
        <p:spPr>
          <a:xfrm>
            <a:off x="7400602" y="4882008"/>
            <a:ext cx="364575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GET</a:t>
            </a:r>
            <a:r>
              <a:rPr lang="ja-JP" altLang="ja-JP" dirty="0" smtClean="0">
                <a:solidFill>
                  <a:schemeClr val="bg1"/>
                </a:solidFill>
                <a:latin typeface="Meiryo UI" panose="020B0604030504040204" pitchFamily="50" charset="-128"/>
                <a:ea typeface="Meiryo UI" panose="020B0604030504040204" pitchFamily="50" charset="-128"/>
              </a:rPr>
              <a:t>ブラウザ検証</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RX</a:t>
            </a:r>
            <a:r>
              <a:rPr lang="ja-JP" altLang="ja-JP" dirty="0">
                <a:solidFill>
                  <a:schemeClr val="bg1"/>
                </a:solidFill>
                <a:latin typeface="Meiryo UI" panose="020B0604030504040204" pitchFamily="50" charset="-128"/>
                <a:ea typeface="Meiryo UI" panose="020B0604030504040204" pitchFamily="50" charset="-128"/>
              </a:rPr>
              <a:t>中国版翻訳の確認</a:t>
            </a:r>
            <a:endParaRPr kumimoji="1" lang="ja-JP" altLang="en-US" dirty="0">
              <a:solidFill>
                <a:schemeClr val="bg1"/>
              </a:solidFill>
            </a:endParaRPr>
          </a:p>
        </p:txBody>
      </p:sp>
      <p:sp>
        <p:nvSpPr>
          <p:cNvPr id="30" name="右矢印 29"/>
          <p:cNvSpPr/>
          <p:nvPr/>
        </p:nvSpPr>
        <p:spPr>
          <a:xfrm>
            <a:off x="6517388" y="3969060"/>
            <a:ext cx="873168"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31" name="円形吹き出し 30"/>
          <p:cNvSpPr/>
          <p:nvPr/>
        </p:nvSpPr>
        <p:spPr>
          <a:xfrm>
            <a:off x="2360570" y="1697761"/>
            <a:ext cx="3157778" cy="1025040"/>
          </a:xfrm>
          <a:prstGeom prst="wedgeEllipseCallout">
            <a:avLst>
              <a:gd name="adj1" fmla="val -60008"/>
              <a:gd name="adj2" fmla="val 16653"/>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社会人基礎</a:t>
            </a:r>
            <a:endParaRPr lang="en-US" altLang="ja-JP" dirty="0" smtClean="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GAKUEN</a:t>
            </a:r>
            <a:r>
              <a:rPr lang="ja-JP" altLang="en-US" dirty="0" smtClean="0">
                <a:solidFill>
                  <a:schemeClr val="bg1"/>
                </a:solidFill>
                <a:latin typeface="Meiryo UI" panose="020B0604030504040204" pitchFamily="50" charset="-128"/>
                <a:ea typeface="Meiryo UI" panose="020B0604030504040204" pitchFamily="50" charset="-128"/>
              </a:rPr>
              <a:t>製品学習</a:t>
            </a:r>
            <a:endParaRPr kumimoji="1" lang="ja-JP" altLang="en-US" dirty="0">
              <a:solidFill>
                <a:schemeClr val="bg1"/>
              </a:solidFill>
            </a:endParaRPr>
          </a:p>
        </p:txBody>
      </p:sp>
      <p:sp>
        <p:nvSpPr>
          <p:cNvPr id="11" name="正方形/長方形 10"/>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2" name="円形吹き出し 11"/>
          <p:cNvSpPr/>
          <p:nvPr/>
        </p:nvSpPr>
        <p:spPr>
          <a:xfrm>
            <a:off x="7497811" y="3244725"/>
            <a:ext cx="2382859" cy="1128548"/>
          </a:xfrm>
          <a:prstGeom prst="wedgeEllipseCallout">
            <a:avLst>
              <a:gd name="adj1" fmla="val -61015"/>
              <a:gd name="adj2" fmla="val 40292"/>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a:solidFill>
                  <a:schemeClr val="bg1"/>
                </a:solidFill>
                <a:latin typeface="Meiryo UI" panose="020B0604030504040204" pitchFamily="50" charset="-128"/>
                <a:ea typeface="Meiryo UI" panose="020B0604030504040204" pitchFamily="50" charset="-128"/>
              </a:rPr>
              <a:t>・日本語試験</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a:solidFill>
                  <a:schemeClr val="bg1"/>
                </a:solidFill>
                <a:latin typeface="Meiryo UI" panose="020B0604030504040204" pitchFamily="50" charset="-128"/>
                <a:ea typeface="Meiryo UI" panose="020B0604030504040204" pitchFamily="50" charset="-128"/>
              </a:rPr>
              <a:t>・佛教大学見学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425467"/>
            <a:ext cx="3531972" cy="706760"/>
          </a:xfrm>
        </p:spPr>
        <p:txBody>
          <a:bodyPr rtlCol="0">
            <a:no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070076" y="1412776"/>
            <a:ext cx="583264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070076"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070076"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111"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83264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srgbClr val="58B6C0"/>
                </a:solidFill>
              </a:rPr>
              <a:t>１．日本語能力の向上</a:t>
            </a:r>
            <a:endParaRPr lang="en-US" altLang="ja-JP" sz="3600" dirty="0">
              <a:solidFill>
                <a:srgbClr val="58B6C0"/>
              </a:solidFill>
            </a:endParaRPr>
          </a:p>
        </p:txBody>
      </p:sp>
      <p:sp>
        <p:nvSpPr>
          <p:cNvPr id="5" name="角丸四角形 4"/>
          <p:cNvSpPr/>
          <p:nvPr/>
        </p:nvSpPr>
        <p:spPr>
          <a:xfrm>
            <a:off x="3142084"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333772" y="186584"/>
            <a:ext cx="2376264" cy="1440160"/>
          </a:xfrm>
          <a:prstGeom prst="cloudCallout">
            <a:avLst>
              <a:gd name="adj1" fmla="val -11668"/>
              <a:gd name="adj2" fmla="val 39086"/>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7</a:t>
            </a:r>
            <a:endParaRPr kumimoji="1" lang="ja-JP" altLang="en-US" dirty="0">
              <a:solidFill>
                <a:schemeClr val="tx1"/>
              </a:solidFill>
            </a:endParaRPr>
          </a:p>
        </p:txBody>
      </p:sp>
      <p:sp>
        <p:nvSpPr>
          <p:cNvPr id="2" name="雲形吹き出し 1"/>
          <p:cNvSpPr/>
          <p:nvPr/>
        </p:nvSpPr>
        <p:spPr>
          <a:xfrm>
            <a:off x="333772" y="2837786"/>
            <a:ext cx="4608512" cy="1617937"/>
          </a:xfrm>
          <a:prstGeom prst="cloudCallout">
            <a:avLst>
              <a:gd name="adj1" fmla="val -18711"/>
              <a:gd name="adj2" fmla="val 783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800" dirty="0">
                <a:solidFill>
                  <a:schemeClr val="tx1"/>
                </a:solidFill>
                <a:latin typeface="Meiryo UI" panose="020B0604030504040204" pitchFamily="50" charset="-128"/>
                <a:ea typeface="Meiryo UI" panose="020B0604030504040204" pitchFamily="50" charset="-128"/>
              </a:rPr>
              <a:t>週間</a:t>
            </a:r>
            <a:r>
              <a:rPr kumimoji="1" lang="ja-JP" altLang="ja-JP" sz="2800" dirty="0">
                <a:solidFill>
                  <a:schemeClr val="tx1"/>
                </a:solidFill>
                <a:latin typeface="Meiryo UI" panose="020B0604030504040204" pitchFamily="50" charset="-128"/>
                <a:ea typeface="Meiryo UI" panose="020B0604030504040204" pitchFamily="50" charset="-128"/>
              </a:rPr>
              <a:t>報告書</a:t>
            </a:r>
            <a:r>
              <a:rPr kumimoji="1" lang="ja-JP" altLang="en-US" sz="2800" dirty="0">
                <a:solidFill>
                  <a:schemeClr val="tx1"/>
                </a:solidFill>
                <a:latin typeface="Meiryo UI" panose="020B0604030504040204" pitchFamily="50" charset="-128"/>
                <a:ea typeface="Meiryo UI" panose="020B0604030504040204" pitchFamily="50" charset="-128"/>
              </a:rPr>
              <a:t>には</a:t>
            </a:r>
            <a:r>
              <a:rPr kumimoji="1" lang="ja-JP" altLang="ja-JP" sz="2800" dirty="0">
                <a:solidFill>
                  <a:schemeClr val="tx1"/>
                </a:solidFill>
                <a:latin typeface="Meiryo UI" panose="020B0604030504040204" pitchFamily="50" charset="-128"/>
                <a:ea typeface="Meiryo UI" panose="020B0604030504040204" pitchFamily="50" charset="-128"/>
              </a:rPr>
              <a:t>指摘がたくさんあ</a:t>
            </a:r>
            <a:r>
              <a:rPr kumimoji="1" lang="ja-JP" altLang="en-US" sz="2800" dirty="0">
                <a:solidFill>
                  <a:schemeClr val="tx1"/>
                </a:solidFill>
                <a:latin typeface="Meiryo UI" panose="020B0604030504040204" pitchFamily="50" charset="-128"/>
                <a:ea typeface="Meiryo UI" panose="020B0604030504040204" pitchFamily="50" charset="-128"/>
              </a:rPr>
              <a:t>った。</a:t>
            </a:r>
            <a:endParaRPr kumimoji="1" lang="en-US" altLang="ja-JP" sz="2800" dirty="0">
              <a:solidFill>
                <a:schemeClr val="tx1"/>
              </a:solidFill>
              <a:latin typeface="Meiryo UI" panose="020B0604030504040204" pitchFamily="50" charset="-128"/>
              <a:ea typeface="Meiryo UI" panose="020B0604030504040204" pitchFamily="50" charset="-128"/>
            </a:endParaRPr>
          </a:p>
        </p:txBody>
      </p:sp>
      <p:sp>
        <p:nvSpPr>
          <p:cNvPr id="8" name="雲形吹き出し 7"/>
          <p:cNvSpPr/>
          <p:nvPr/>
        </p:nvSpPr>
        <p:spPr>
          <a:xfrm>
            <a:off x="5203913" y="2689464"/>
            <a:ext cx="5112568" cy="1914579"/>
          </a:xfrm>
          <a:prstGeom prst="cloudCallout">
            <a:avLst>
              <a:gd name="adj1" fmla="val 38687"/>
              <a:gd name="adj2" fmla="val -79748"/>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日本人と簡単な日常会話</a:t>
            </a:r>
            <a:r>
              <a:rPr kumimoji="1" lang="ja-JP" altLang="en-US" sz="2800" dirty="0">
                <a:solidFill>
                  <a:schemeClr val="tx1"/>
                </a:solidFill>
                <a:latin typeface="Meiryo UI" panose="020B0604030504040204" pitchFamily="50" charset="-128"/>
                <a:ea typeface="Meiryo UI" panose="020B0604030504040204" pitchFamily="50" charset="-128"/>
              </a:rPr>
              <a:t>もできなかった。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748" y="186584"/>
            <a:ext cx="2435465" cy="228584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02" y="4813356"/>
            <a:ext cx="1927152" cy="2044644"/>
          </a:xfrm>
          <a:prstGeom prst="rect">
            <a:avLst/>
          </a:prstGeom>
        </p:spPr>
      </p:pic>
      <p:sp>
        <p:nvSpPr>
          <p:cNvPr id="13" name="雲形吹き出し 12"/>
          <p:cNvSpPr/>
          <p:nvPr/>
        </p:nvSpPr>
        <p:spPr>
          <a:xfrm>
            <a:off x="3294484" y="1205960"/>
            <a:ext cx="4374264" cy="1617937"/>
          </a:xfrm>
          <a:prstGeom prst="cloudCallout">
            <a:avLst>
              <a:gd name="adj1" fmla="val 66677"/>
              <a:gd name="adj2" fmla="val -50053"/>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ja-JP" sz="2800" dirty="0">
                <a:solidFill>
                  <a:schemeClr val="tx1"/>
                </a:solidFill>
                <a:latin typeface="Meiryo UI" panose="020B0604030504040204" pitchFamily="50" charset="-128"/>
                <a:ea typeface="Meiryo UI" panose="020B0604030504040204" pitchFamily="50" charset="-128"/>
              </a:rPr>
              <a:t>日本語が全然聞き取れな</a:t>
            </a:r>
            <a:r>
              <a:rPr kumimoji="1" lang="ja-JP" altLang="en-US" sz="2800" dirty="0">
                <a:solidFill>
                  <a:schemeClr val="tx1"/>
                </a:solidFill>
                <a:latin typeface="Meiryo UI" panose="020B0604030504040204" pitchFamily="50" charset="-128"/>
                <a:ea typeface="Meiryo UI" panose="020B0604030504040204" pitchFamily="50" charset="-128"/>
              </a:rPr>
              <a:t>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14" name="雲形吹き出し 13"/>
          <p:cNvSpPr/>
          <p:nvPr/>
        </p:nvSpPr>
        <p:spPr>
          <a:xfrm>
            <a:off x="3177360" y="4550641"/>
            <a:ext cx="9037732" cy="2232247"/>
          </a:xfrm>
          <a:prstGeom prst="cloudCallout">
            <a:avLst>
              <a:gd name="adj1" fmla="val -64154"/>
              <a:gd name="adj2" fmla="val -20284"/>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マニュアルが全部日本語で、</a:t>
            </a:r>
            <a:r>
              <a:rPr kumimoji="1" lang="ja-JP" altLang="en-US" sz="2800" dirty="0">
                <a:solidFill>
                  <a:schemeClr val="tx1"/>
                </a:solidFill>
                <a:latin typeface="Meiryo UI" panose="020B0604030504040204" pitchFamily="50" charset="-128"/>
                <a:ea typeface="Meiryo UI" panose="020B0604030504040204" pitchFamily="50" charset="-128"/>
              </a:rPr>
              <a:t>単語を調べて意味を理解する には</a:t>
            </a:r>
            <a:r>
              <a:rPr kumimoji="1" lang="ja-JP" altLang="ja-JP" sz="2800" dirty="0">
                <a:solidFill>
                  <a:schemeClr val="tx1"/>
                </a:solidFill>
                <a:latin typeface="Meiryo UI" panose="020B0604030504040204" pitchFamily="50" charset="-128"/>
                <a:ea typeface="Meiryo UI" panose="020B0604030504040204" pitchFamily="50" charset="-128"/>
              </a:rPr>
              <a:t>時間</a:t>
            </a:r>
            <a:r>
              <a:rPr kumimoji="1" lang="ja-JP" altLang="en-US" sz="2800" dirty="0">
                <a:solidFill>
                  <a:schemeClr val="tx1"/>
                </a:solidFill>
                <a:latin typeface="Meiryo UI" panose="020B0604030504040204" pitchFamily="50" charset="-128"/>
                <a:ea typeface="Meiryo UI" panose="020B0604030504040204" pitchFamily="50" charset="-128"/>
              </a:rPr>
              <a:t>がかかった。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3430116" y="404664"/>
            <a:ext cx="6624736" cy="2329788"/>
          </a:xfrm>
          <a:prstGeom prst="cloudCallout">
            <a:avLst>
              <a:gd name="adj1" fmla="val 63495"/>
              <a:gd name="adj2" fmla="val 68409"/>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日本語を学習する時間が短いから日本語ができないことは当然です</a:t>
            </a: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b="1" dirty="0" smtClean="0">
                <a:solidFill>
                  <a:schemeClr val="bg1"/>
                </a:solidFill>
              </a:rPr>
              <a:t>意識</a:t>
            </a:r>
            <a:r>
              <a:rPr lang="ja-JP" altLang="en-US" sz="3600" b="1" dirty="0">
                <a:solidFill>
                  <a:schemeClr val="bg1"/>
                </a:solidFill>
              </a:rPr>
              <a:t>の変化</a:t>
            </a:r>
            <a:endParaRPr lang="ja-JP" altLang="zh-CN" sz="36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02888" y="2996952"/>
            <a:ext cx="1785937" cy="3571874"/>
          </a:xfrm>
          <a:prstGeom prst="rect">
            <a:avLst/>
          </a:prstGeom>
        </p:spPr>
      </p:pic>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8</a:t>
            </a:r>
            <a:endParaRPr kumimoji="1" lang="ja-JP" altLang="en-US" dirty="0">
              <a:solidFill>
                <a:schemeClr val="tx1"/>
              </a:solidFill>
            </a:endParaRPr>
          </a:p>
        </p:txBody>
      </p:sp>
      <p:sp>
        <p:nvSpPr>
          <p:cNvPr id="9" name="雲形吹き出し 8"/>
          <p:cNvSpPr/>
          <p:nvPr/>
        </p:nvSpPr>
        <p:spPr>
          <a:xfrm>
            <a:off x="1125860" y="3149352"/>
            <a:ext cx="8412894" cy="3371816"/>
          </a:xfrm>
          <a:prstGeom prst="cloudCallout">
            <a:avLst>
              <a:gd name="adj1" fmla="val 66380"/>
              <a:gd name="adj2" fmla="val -319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せっかく日本の会社で研修を受けるチャンスがあって、一刻も早く日本語をマスターしたい</a:t>
            </a:r>
            <a:r>
              <a:rPr lang="en-US" altLang="ja-JP" sz="2800" dirty="0">
                <a:solidFill>
                  <a:schemeClr val="tx2"/>
                </a:solidFill>
                <a:latin typeface="Meiryo UI" panose="020B0604030504040204" pitchFamily="50" charset="-128"/>
                <a:ea typeface="Meiryo UI" panose="020B0604030504040204" pitchFamily="50" charset="-128"/>
              </a:rPr>
              <a:t>!</a:t>
            </a:r>
          </a:p>
        </p:txBody>
      </p:sp>
      <p:sp>
        <p:nvSpPr>
          <p:cNvPr id="2" name="乗算記号 1"/>
          <p:cNvSpPr/>
          <p:nvPr/>
        </p:nvSpPr>
        <p:spPr>
          <a:xfrm>
            <a:off x="4726260" y="53198"/>
            <a:ext cx="4032448" cy="2888704"/>
          </a:xfrm>
          <a:prstGeom prst="mathMultiply">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7948" y="980728"/>
            <a:ext cx="10270877" cy="4536504"/>
          </a:xfrm>
        </p:spPr>
        <p:txBody>
          <a:bodyPr>
            <a:normAutofit/>
          </a:bodyPr>
          <a:lstStyle/>
          <a:p>
            <a:pPr>
              <a:lnSpc>
                <a:spcPct val="200000"/>
              </a:lnSpc>
            </a:pPr>
            <a:r>
              <a:rPr lang="ja-JP" altLang="en-US" dirty="0" smtClean="0">
                <a:solidFill>
                  <a:schemeClr val="tx2"/>
                </a:solidFill>
              </a:rPr>
              <a:t>日本語能力試験を合格するために、毎日</a:t>
            </a:r>
            <a:r>
              <a:rPr lang="ja-JP" altLang="ja-JP" dirty="0" smtClean="0">
                <a:solidFill>
                  <a:schemeClr val="tx2"/>
                </a:solidFill>
              </a:rPr>
              <a:t>単語</a:t>
            </a:r>
            <a:r>
              <a:rPr lang="ja-JP" altLang="ja-JP" dirty="0">
                <a:solidFill>
                  <a:schemeClr val="tx2"/>
                </a:solidFill>
              </a:rPr>
              <a:t>や文法などを</a:t>
            </a:r>
            <a:r>
              <a:rPr lang="ja-JP" altLang="ja-JP" dirty="0" smtClean="0">
                <a:solidFill>
                  <a:schemeClr val="tx2"/>
                </a:solidFill>
              </a:rPr>
              <a:t>学習</a:t>
            </a:r>
            <a:r>
              <a:rPr lang="ja-JP" altLang="en-US" dirty="0" smtClean="0">
                <a:solidFill>
                  <a:schemeClr val="tx2"/>
                </a:solidFill>
              </a:rPr>
              <a:t>した。</a:t>
            </a:r>
            <a:endParaRPr lang="en-US" altLang="ja-JP" dirty="0">
              <a:solidFill>
                <a:schemeClr val="tx2"/>
              </a:solidFill>
            </a:endParaRPr>
          </a:p>
          <a:p>
            <a:pPr marL="0" indent="0">
              <a:lnSpc>
                <a:spcPct val="200000"/>
              </a:lnSpc>
              <a:buNone/>
            </a:pPr>
            <a:r>
              <a:rPr lang="ja-JP" altLang="en-US" dirty="0" smtClean="0">
                <a:solidFill>
                  <a:schemeClr val="tx2"/>
                </a:solidFill>
              </a:rPr>
              <a:t>・</a:t>
            </a:r>
            <a:r>
              <a:rPr lang="ja-JP" altLang="ja-JP" dirty="0" smtClean="0">
                <a:solidFill>
                  <a:schemeClr val="tx2"/>
                </a:solidFill>
              </a:rPr>
              <a:t>枚方市</a:t>
            </a:r>
            <a:r>
              <a:rPr lang="ja-JP" altLang="ja-JP" dirty="0">
                <a:solidFill>
                  <a:schemeClr val="tx2"/>
                </a:solidFill>
              </a:rPr>
              <a:t>の日本語</a:t>
            </a:r>
            <a:r>
              <a:rPr lang="ja-JP" altLang="ja-JP" dirty="0" smtClean="0">
                <a:solidFill>
                  <a:schemeClr val="tx2"/>
                </a:solidFill>
              </a:rPr>
              <a:t>教室</a:t>
            </a:r>
            <a:r>
              <a:rPr lang="ja-JP" altLang="en-US" dirty="0">
                <a:solidFill>
                  <a:schemeClr val="tx2"/>
                </a:solidFill>
              </a:rPr>
              <a:t>に</a:t>
            </a:r>
            <a:r>
              <a:rPr lang="ja-JP" altLang="ja-JP" dirty="0" smtClean="0">
                <a:solidFill>
                  <a:schemeClr val="tx2"/>
                </a:solidFill>
              </a:rPr>
              <a:t>参加</a:t>
            </a:r>
            <a:r>
              <a:rPr lang="ja-JP" altLang="en-US" dirty="0" smtClean="0">
                <a:solidFill>
                  <a:schemeClr val="tx2"/>
                </a:solidFill>
              </a:rPr>
              <a:t>した。</a:t>
            </a:r>
            <a:endParaRPr lang="en-US" altLang="ja-JP" dirty="0" smtClean="0">
              <a:solidFill>
                <a:schemeClr val="tx2"/>
              </a:solidFill>
            </a:endParaRPr>
          </a:p>
          <a:p>
            <a:pPr>
              <a:lnSpc>
                <a:spcPct val="200000"/>
              </a:lnSpc>
            </a:pPr>
            <a:r>
              <a:rPr lang="ja-JP" altLang="ja-JP" dirty="0">
                <a:solidFill>
                  <a:schemeClr val="tx2"/>
                </a:solidFill>
              </a:rPr>
              <a:t>会社</a:t>
            </a:r>
            <a:r>
              <a:rPr lang="ja-JP" altLang="ja-JP" dirty="0" smtClean="0">
                <a:solidFill>
                  <a:schemeClr val="tx2"/>
                </a:solidFill>
              </a:rPr>
              <a:t>で</a:t>
            </a:r>
            <a:r>
              <a:rPr lang="ja-JP" altLang="en-US" dirty="0">
                <a:solidFill>
                  <a:schemeClr val="tx2"/>
                </a:solidFill>
              </a:rPr>
              <a:t>直井</a:t>
            </a:r>
            <a:r>
              <a:rPr lang="ja-JP" altLang="en-US" dirty="0" smtClean="0">
                <a:solidFill>
                  <a:schemeClr val="tx2"/>
                </a:solidFill>
              </a:rPr>
              <a:t>さんと新人と</a:t>
            </a:r>
            <a:r>
              <a:rPr lang="ja-JP" altLang="ja-JP" dirty="0" smtClean="0">
                <a:solidFill>
                  <a:schemeClr val="tx2"/>
                </a:solidFill>
              </a:rPr>
              <a:t>会話</a:t>
            </a:r>
            <a:r>
              <a:rPr lang="ja-JP" altLang="ja-JP" dirty="0">
                <a:solidFill>
                  <a:schemeClr val="tx2"/>
                </a:solidFill>
              </a:rPr>
              <a:t>を練習</a:t>
            </a:r>
            <a:r>
              <a:rPr lang="ja-JP" altLang="ja-JP" dirty="0" smtClean="0">
                <a:solidFill>
                  <a:schemeClr val="tx2"/>
                </a:solidFill>
              </a:rPr>
              <a:t>した</a:t>
            </a:r>
            <a:r>
              <a:rPr lang="ja-JP" altLang="en-US" dirty="0" smtClean="0">
                <a:solidFill>
                  <a:schemeClr val="tx2"/>
                </a:solidFill>
              </a:rPr>
              <a:t>。</a:t>
            </a:r>
            <a:endParaRPr lang="en-US" altLang="ja-JP" dirty="0" smtClean="0">
              <a:solidFill>
                <a:schemeClr val="tx2"/>
              </a:solidFill>
            </a:endParaRPr>
          </a:p>
          <a:p>
            <a:endParaRPr lang="en-US" altLang="ja-JP" dirty="0" smtClean="0">
              <a:solidFill>
                <a:schemeClr val="tx2"/>
              </a:solidFill>
            </a:endParaRPr>
          </a:p>
          <a:p>
            <a:endParaRPr kumimoji="1" lang="ja-JP" altLang="en-US" dirty="0"/>
          </a:p>
        </p:txBody>
      </p:sp>
      <p:sp>
        <p:nvSpPr>
          <p:cNvPr id="4" name="縦巻き 3"/>
          <p:cNvSpPr/>
          <p:nvPr/>
        </p:nvSpPr>
        <p:spPr>
          <a:xfrm>
            <a:off x="261764" y="980728"/>
            <a:ext cx="1308507" cy="4032448"/>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sp>
        <p:nvSpPr>
          <p:cNvPr id="5" name="正方形/長方形 4"/>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9</a:t>
            </a:r>
            <a:endParaRPr kumimoji="1" lang="ja-JP" altLang="en-US" dirty="0">
              <a:solidFill>
                <a:schemeClr val="tx1"/>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777739" y="3780310"/>
            <a:ext cx="1997492" cy="3348372"/>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393" y="2030234"/>
            <a:ext cx="2834570" cy="3779426"/>
          </a:xfrm>
          <a:prstGeom prst="rect">
            <a:avLst/>
          </a:prstGeom>
        </p:spPr>
      </p:pic>
      <p:pic>
        <p:nvPicPr>
          <p:cNvPr id="2" name="Picture 1" descr="WeChat Image_20180124201815"/>
          <p:cNvPicPr>
            <a:picLocks noChangeAspect="1"/>
          </p:cNvPicPr>
          <p:nvPr/>
        </p:nvPicPr>
        <p:blipFill>
          <a:blip r:embed="rId5"/>
          <a:stretch>
            <a:fillRect/>
          </a:stretch>
        </p:blipFill>
        <p:spPr>
          <a:xfrm>
            <a:off x="6491024" y="4181316"/>
            <a:ext cx="1627704" cy="25463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製品またはサービスに関するセールス プレゼンテーション">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製品またはサービスに関するビジネス セールス プレゼンテーション</Template>
  <TotalTime>421</TotalTime>
  <Words>2266</Words>
  <Application>Microsoft Office PowerPoint</Application>
  <PresentationFormat>ユーザー設定</PresentationFormat>
  <Paragraphs>294</Paragraphs>
  <Slides>33</Slides>
  <Notes>33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33</vt:i4>
      </vt:variant>
    </vt:vector>
  </HeadingPairs>
  <TitlesOfParts>
    <vt:vector size="41" baseType="lpstr">
      <vt:lpstr>Meiryo UI</vt:lpstr>
      <vt:lpstr>ＭＳ ゴシック</vt:lpstr>
      <vt:lpstr>ＭＳ 明朝</vt:lpstr>
      <vt:lpstr>メイリオ</vt:lpstr>
      <vt:lpstr>Arial</vt:lpstr>
      <vt:lpstr>Calibri</vt:lpstr>
      <vt:lpstr>Corbel</vt:lpstr>
      <vt:lpstr>製品またはサービスに関するセールス プレゼンテーション</vt:lpstr>
      <vt:lpstr>インターシップ成果発表会</vt:lpstr>
      <vt:lpstr>目次</vt:lpstr>
      <vt:lpstr>目次</vt:lpstr>
      <vt:lpstr>PowerPoint プレゼンテーション</vt:lpstr>
      <vt:lpstr>自分の成長</vt:lpstr>
      <vt:lpstr>自分の成長</vt:lpstr>
      <vt:lpstr>PowerPoint プレゼンテーション</vt:lpstr>
      <vt:lpstr>PowerPoint プレゼンテーション</vt:lpstr>
      <vt:lpstr>PowerPoint プレゼンテーション</vt:lpstr>
      <vt:lpstr>PowerPoint プレゼンテーション</vt:lpstr>
      <vt:lpstr>自分の成長</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自分の成長</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製品またはサービスの販売</dc:title>
  <dc:creator>Lib</dc:creator>
  <cp:lastModifiedBy>Lib</cp:lastModifiedBy>
  <cp:revision>165</cp:revision>
  <dcterms:created xsi:type="dcterms:W3CDTF">2018-01-24T12:25:53Z</dcterms:created>
  <dcterms:modified xsi:type="dcterms:W3CDTF">2018-01-25T07:53:08Z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KSOProductBuildVer">
    <vt:lpwstr>1033-10.1.0.5707</vt:lpwstr>
  </property>
</Properties>
</file>